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65"/>
  </p:notesMasterIdLst>
  <p:handoutMasterIdLst>
    <p:handoutMasterId r:id="rId66"/>
  </p:handoutMasterIdLst>
  <p:sldIdLst>
    <p:sldId id="434" r:id="rId5"/>
    <p:sldId id="344" r:id="rId6"/>
    <p:sldId id="364" r:id="rId7"/>
    <p:sldId id="440" r:id="rId8"/>
    <p:sldId id="522" r:id="rId9"/>
    <p:sldId id="441" r:id="rId10"/>
    <p:sldId id="463" r:id="rId11"/>
    <p:sldId id="464" r:id="rId12"/>
    <p:sldId id="465" r:id="rId13"/>
    <p:sldId id="467" r:id="rId14"/>
    <p:sldId id="469" r:id="rId15"/>
    <p:sldId id="470" r:id="rId16"/>
    <p:sldId id="471" r:id="rId17"/>
    <p:sldId id="473" r:id="rId18"/>
    <p:sldId id="472" r:id="rId19"/>
    <p:sldId id="475" r:id="rId20"/>
    <p:sldId id="476" r:id="rId21"/>
    <p:sldId id="477" r:id="rId22"/>
    <p:sldId id="478" r:id="rId23"/>
    <p:sldId id="479" r:id="rId24"/>
    <p:sldId id="480" r:id="rId25"/>
    <p:sldId id="481" r:id="rId26"/>
    <p:sldId id="482" r:id="rId27"/>
    <p:sldId id="483" r:id="rId28"/>
    <p:sldId id="492" r:id="rId29"/>
    <p:sldId id="484" r:id="rId30"/>
    <p:sldId id="493" r:id="rId31"/>
    <p:sldId id="495" r:id="rId32"/>
    <p:sldId id="496" r:id="rId33"/>
    <p:sldId id="498" r:id="rId34"/>
    <p:sldId id="497" r:id="rId35"/>
    <p:sldId id="485" r:id="rId36"/>
    <p:sldId id="499" r:id="rId37"/>
    <p:sldId id="486" r:id="rId38"/>
    <p:sldId id="500" r:id="rId39"/>
    <p:sldId id="501" r:id="rId40"/>
    <p:sldId id="502" r:id="rId41"/>
    <p:sldId id="487" r:id="rId42"/>
    <p:sldId id="503" r:id="rId43"/>
    <p:sldId id="488" r:id="rId44"/>
    <p:sldId id="504" r:id="rId45"/>
    <p:sldId id="505" r:id="rId46"/>
    <p:sldId id="507" r:id="rId47"/>
    <p:sldId id="489" r:id="rId48"/>
    <p:sldId id="508" r:id="rId49"/>
    <p:sldId id="509" r:id="rId50"/>
    <p:sldId id="510" r:id="rId51"/>
    <p:sldId id="491" r:id="rId52"/>
    <p:sldId id="511" r:id="rId53"/>
    <p:sldId id="512" r:id="rId54"/>
    <p:sldId id="513" r:id="rId55"/>
    <p:sldId id="514" r:id="rId56"/>
    <p:sldId id="515" r:id="rId57"/>
    <p:sldId id="516" r:id="rId58"/>
    <p:sldId id="517" r:id="rId59"/>
    <p:sldId id="518" r:id="rId60"/>
    <p:sldId id="519" r:id="rId61"/>
    <p:sldId id="521" r:id="rId62"/>
    <p:sldId id="520" r:id="rId63"/>
    <p:sldId id="445" r:id="rId64"/>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ECE59"/>
    <a:srgbClr val="0F46A7"/>
    <a:srgbClr val="970A82"/>
    <a:srgbClr val="FF3399"/>
    <a:srgbClr val="FF0000"/>
    <a:srgbClr val="FFFFFF"/>
    <a:srgbClr val="FEE3A1"/>
    <a:srgbClr val="FFF1D0"/>
    <a:srgbClr val="FFF8E7"/>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32"/>
    <p:restoredTop sz="94713"/>
  </p:normalViewPr>
  <p:slideViewPr>
    <p:cSldViewPr snapToGrid="0">
      <p:cViewPr varScale="1">
        <p:scale>
          <a:sx n="147" d="100"/>
          <a:sy n="147" d="100"/>
        </p:scale>
        <p:origin x="240" y="536"/>
      </p:cViewPr>
      <p:guideLst>
        <p:guide pos="3841"/>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AAAF73-8584-2E48-8A4F-E60F09613B63}" type="doc">
      <dgm:prSet loTypeId="urn:microsoft.com/office/officeart/2008/layout/VerticalCurvedList" loCatId="" qsTypeId="urn:microsoft.com/office/officeart/2005/8/quickstyle/simple5" qsCatId="simple" csTypeId="urn:microsoft.com/office/officeart/2005/8/colors/accent1_3" csCatId="accent1" phldr="1"/>
      <dgm:spPr/>
      <dgm:t>
        <a:bodyPr/>
        <a:lstStyle/>
        <a:p>
          <a:endParaRPr lang="en-US"/>
        </a:p>
      </dgm:t>
    </dgm:pt>
    <dgm:pt modelId="{E814D1B0-3184-6F4D-9700-535527BCE819}">
      <dgm:prSet phldrT="[Text]" custT="1"/>
      <dgm:spPr/>
      <dgm:t>
        <a:bodyPr/>
        <a:lstStyle/>
        <a:p>
          <a:r>
            <a:rPr lang="en-US" sz="2000" err="1"/>
            <a:t>Przywitanie</a:t>
          </a:r>
          <a:r>
            <a:rPr lang="en-US" sz="2000"/>
            <a:t> (5min)</a:t>
          </a:r>
          <a:endParaRPr lang="en-US" sz="2000" b="1"/>
        </a:p>
      </dgm:t>
    </dgm:pt>
    <dgm:pt modelId="{1864DE79-2141-8240-85C3-C2BC4960D7B7}" type="parTrans" cxnId="{762C31E5-9062-E24A-A195-6D0DA5EF5A0B}">
      <dgm:prSet/>
      <dgm:spPr/>
      <dgm:t>
        <a:bodyPr/>
        <a:lstStyle/>
        <a:p>
          <a:endParaRPr lang="en-US" sz="2000"/>
        </a:p>
      </dgm:t>
    </dgm:pt>
    <dgm:pt modelId="{595F6186-F8D3-5B42-96F9-7DD55265809D}" type="sibTrans" cxnId="{762C31E5-9062-E24A-A195-6D0DA5EF5A0B}">
      <dgm:prSet/>
      <dgm:spPr/>
      <dgm:t>
        <a:bodyPr/>
        <a:lstStyle/>
        <a:p>
          <a:endParaRPr lang="en-US" sz="2000"/>
        </a:p>
      </dgm:t>
    </dgm:pt>
    <dgm:pt modelId="{25C94F69-5204-3844-9114-F5F9913B64E5}">
      <dgm:prSet phldrT="[Text]" custT="1"/>
      <dgm:spPr/>
      <dgm:t>
        <a:bodyPr/>
        <a:lstStyle/>
        <a:p>
          <a:r>
            <a:rPr lang="en-US" sz="2000" dirty="0" err="1"/>
            <a:t>Wykład</a:t>
          </a:r>
          <a:r>
            <a:rPr lang="en-US" sz="2000" dirty="0"/>
            <a:t> </a:t>
          </a:r>
          <a:r>
            <a:rPr lang="pl-PL" sz="2000" dirty="0"/>
            <a:t>(90</a:t>
          </a:r>
          <a:r>
            <a:rPr lang="en-US" sz="2000" dirty="0"/>
            <a:t>min) </a:t>
          </a:r>
        </a:p>
      </dgm:t>
    </dgm:pt>
    <dgm:pt modelId="{3D08E8C9-8711-0742-8A75-CA10234AE044}" type="parTrans" cxnId="{685371BB-4AED-2147-A5E3-5BFE77CCF2B4}">
      <dgm:prSet/>
      <dgm:spPr/>
      <dgm:t>
        <a:bodyPr/>
        <a:lstStyle/>
        <a:p>
          <a:endParaRPr lang="en-US" sz="2000"/>
        </a:p>
      </dgm:t>
    </dgm:pt>
    <dgm:pt modelId="{7E34899E-D46A-0541-9175-950AC6070BDE}" type="sibTrans" cxnId="{685371BB-4AED-2147-A5E3-5BFE77CCF2B4}">
      <dgm:prSet/>
      <dgm:spPr/>
      <dgm:t>
        <a:bodyPr/>
        <a:lstStyle/>
        <a:p>
          <a:endParaRPr lang="en-US" sz="2000"/>
        </a:p>
      </dgm:t>
    </dgm:pt>
    <dgm:pt modelId="{6202814A-41B4-E946-9485-8C5E0ABE23A4}">
      <dgm:prSet phldrT="[Text]" custT="1"/>
      <dgm:spPr/>
      <dgm:t>
        <a:bodyPr/>
        <a:lstStyle/>
        <a:p>
          <a:r>
            <a:rPr lang="en-US" sz="2000" dirty="0"/>
            <a:t>Speed Interviews</a:t>
          </a:r>
        </a:p>
      </dgm:t>
    </dgm:pt>
    <dgm:pt modelId="{A3573BB8-07D0-844D-B070-F4885F9FC133}" type="parTrans" cxnId="{AC713A7E-6A9E-FE4C-8CF3-2C3A2E228FA3}">
      <dgm:prSet/>
      <dgm:spPr/>
      <dgm:t>
        <a:bodyPr/>
        <a:lstStyle/>
        <a:p>
          <a:endParaRPr lang="en-US" sz="2000"/>
        </a:p>
      </dgm:t>
    </dgm:pt>
    <dgm:pt modelId="{951ABA49-E35D-1A43-BA4F-EDAB96431F2B}" type="sibTrans" cxnId="{AC713A7E-6A9E-FE4C-8CF3-2C3A2E228FA3}">
      <dgm:prSet/>
      <dgm:spPr/>
      <dgm:t>
        <a:bodyPr/>
        <a:lstStyle/>
        <a:p>
          <a:endParaRPr lang="en-US" sz="2000"/>
        </a:p>
      </dgm:t>
    </dgm:pt>
    <dgm:pt modelId="{2B2A58F6-FA14-A746-AF8C-BBA016F91BF9}">
      <dgm:prSet phldrT="[Text]" custT="1"/>
      <dgm:spPr/>
      <dgm:t>
        <a:bodyPr/>
        <a:lstStyle/>
        <a:p>
          <a:r>
            <a:rPr lang="en-US" sz="2000" dirty="0"/>
            <a:t>Q&amp;A</a:t>
          </a:r>
        </a:p>
      </dgm:t>
    </dgm:pt>
    <dgm:pt modelId="{E770455D-3224-EB49-837A-DDAD21CFFC7A}" type="parTrans" cxnId="{D998F8CC-1725-ED42-82A8-2DD2A52E7D29}">
      <dgm:prSet/>
      <dgm:spPr/>
      <dgm:t>
        <a:bodyPr/>
        <a:lstStyle/>
        <a:p>
          <a:endParaRPr lang="en-US" sz="2000"/>
        </a:p>
      </dgm:t>
    </dgm:pt>
    <dgm:pt modelId="{40C9676F-A043-2B4A-9CE6-FD20E1CEF29A}" type="sibTrans" cxnId="{D998F8CC-1725-ED42-82A8-2DD2A52E7D29}">
      <dgm:prSet/>
      <dgm:spPr/>
      <dgm:t>
        <a:bodyPr/>
        <a:lstStyle/>
        <a:p>
          <a:endParaRPr lang="en-US" sz="2000"/>
        </a:p>
      </dgm:t>
    </dgm:pt>
    <dgm:pt modelId="{D392ADD1-1E47-704F-AF64-13D661CB17E1}" type="pres">
      <dgm:prSet presAssocID="{54AAAF73-8584-2E48-8A4F-E60F09613B63}" presName="Name0" presStyleCnt="0">
        <dgm:presLayoutVars>
          <dgm:chMax val="7"/>
          <dgm:chPref val="7"/>
          <dgm:dir/>
        </dgm:presLayoutVars>
      </dgm:prSet>
      <dgm:spPr/>
    </dgm:pt>
    <dgm:pt modelId="{F7DA1180-0280-5B4C-8B3E-88F55A0782E9}" type="pres">
      <dgm:prSet presAssocID="{54AAAF73-8584-2E48-8A4F-E60F09613B63}" presName="Name1" presStyleCnt="0"/>
      <dgm:spPr/>
    </dgm:pt>
    <dgm:pt modelId="{80DB3BDB-15B7-5342-9719-0364EE16B1B7}" type="pres">
      <dgm:prSet presAssocID="{54AAAF73-8584-2E48-8A4F-E60F09613B63}" presName="cycle" presStyleCnt="0"/>
      <dgm:spPr/>
    </dgm:pt>
    <dgm:pt modelId="{8C49B93A-1A53-7343-A437-4EECA8F60A32}" type="pres">
      <dgm:prSet presAssocID="{54AAAF73-8584-2E48-8A4F-E60F09613B63}" presName="srcNode" presStyleLbl="node1" presStyleIdx="0" presStyleCnt="4"/>
      <dgm:spPr/>
    </dgm:pt>
    <dgm:pt modelId="{C4742643-0C99-E44C-BF04-36F40C9F70F1}" type="pres">
      <dgm:prSet presAssocID="{54AAAF73-8584-2E48-8A4F-E60F09613B63}" presName="conn" presStyleLbl="parChTrans1D2" presStyleIdx="0" presStyleCnt="1"/>
      <dgm:spPr/>
    </dgm:pt>
    <dgm:pt modelId="{16A9F285-A1D5-BB48-AD5F-0DC4FA44E1C3}" type="pres">
      <dgm:prSet presAssocID="{54AAAF73-8584-2E48-8A4F-E60F09613B63}" presName="extraNode" presStyleLbl="node1" presStyleIdx="0" presStyleCnt="4"/>
      <dgm:spPr/>
    </dgm:pt>
    <dgm:pt modelId="{6CCB8C7C-83AA-C144-A65E-ED7EF3D105DC}" type="pres">
      <dgm:prSet presAssocID="{54AAAF73-8584-2E48-8A4F-E60F09613B63}" presName="dstNode" presStyleLbl="node1" presStyleIdx="0" presStyleCnt="4"/>
      <dgm:spPr/>
    </dgm:pt>
    <dgm:pt modelId="{ABF51326-9E39-A34E-8105-BC1FD5AE23B1}" type="pres">
      <dgm:prSet presAssocID="{E814D1B0-3184-6F4D-9700-535527BCE819}" presName="text_1" presStyleLbl="node1" presStyleIdx="0" presStyleCnt="4">
        <dgm:presLayoutVars>
          <dgm:bulletEnabled val="1"/>
        </dgm:presLayoutVars>
      </dgm:prSet>
      <dgm:spPr/>
    </dgm:pt>
    <dgm:pt modelId="{9AD88363-7F2C-AF4E-AA5D-E2ADFD088E64}" type="pres">
      <dgm:prSet presAssocID="{E814D1B0-3184-6F4D-9700-535527BCE819}" presName="accent_1" presStyleCnt="0"/>
      <dgm:spPr/>
    </dgm:pt>
    <dgm:pt modelId="{CCB845B2-FF8B-C144-B102-AD41E30367C2}" type="pres">
      <dgm:prSet presAssocID="{E814D1B0-3184-6F4D-9700-535527BCE819}" presName="accentRepeatNode" presStyleLbl="solidFgAcc1" presStyleIdx="0" presStyleCnt="4"/>
      <dgm:spPr/>
    </dgm:pt>
    <dgm:pt modelId="{E78C616F-6A42-8D46-A76F-E24A3EAF0297}" type="pres">
      <dgm:prSet presAssocID="{25C94F69-5204-3844-9114-F5F9913B64E5}" presName="text_2" presStyleLbl="node1" presStyleIdx="1" presStyleCnt="4">
        <dgm:presLayoutVars>
          <dgm:bulletEnabled val="1"/>
        </dgm:presLayoutVars>
      </dgm:prSet>
      <dgm:spPr/>
    </dgm:pt>
    <dgm:pt modelId="{03E1CC02-D403-EC49-95D0-EFA03E423C31}" type="pres">
      <dgm:prSet presAssocID="{25C94F69-5204-3844-9114-F5F9913B64E5}" presName="accent_2" presStyleCnt="0"/>
      <dgm:spPr/>
    </dgm:pt>
    <dgm:pt modelId="{0CD6A9AD-552A-3B4F-B01D-F271A7840080}" type="pres">
      <dgm:prSet presAssocID="{25C94F69-5204-3844-9114-F5F9913B64E5}" presName="accentRepeatNode" presStyleLbl="solidFgAcc1" presStyleIdx="1" presStyleCnt="4"/>
      <dgm:spPr/>
    </dgm:pt>
    <dgm:pt modelId="{446E93D9-600B-8F43-B836-8DD2D7BA0F72}" type="pres">
      <dgm:prSet presAssocID="{2B2A58F6-FA14-A746-AF8C-BBA016F91BF9}" presName="text_3" presStyleLbl="node1" presStyleIdx="2" presStyleCnt="4">
        <dgm:presLayoutVars>
          <dgm:bulletEnabled val="1"/>
        </dgm:presLayoutVars>
      </dgm:prSet>
      <dgm:spPr/>
    </dgm:pt>
    <dgm:pt modelId="{B12DB765-E48C-6046-B1EB-36446870C1F0}" type="pres">
      <dgm:prSet presAssocID="{2B2A58F6-FA14-A746-AF8C-BBA016F91BF9}" presName="accent_3" presStyleCnt="0"/>
      <dgm:spPr/>
    </dgm:pt>
    <dgm:pt modelId="{F596F389-1753-824D-A658-6EE7B61CB660}" type="pres">
      <dgm:prSet presAssocID="{2B2A58F6-FA14-A746-AF8C-BBA016F91BF9}" presName="accentRepeatNode" presStyleLbl="solidFgAcc1" presStyleIdx="2" presStyleCnt="4"/>
      <dgm:spPr/>
    </dgm:pt>
    <dgm:pt modelId="{6F16EA5B-105B-48A8-B8B1-5A460BC086BB}" type="pres">
      <dgm:prSet presAssocID="{6202814A-41B4-E946-9485-8C5E0ABE23A4}" presName="text_4" presStyleLbl="node1" presStyleIdx="3" presStyleCnt="4">
        <dgm:presLayoutVars>
          <dgm:bulletEnabled val="1"/>
        </dgm:presLayoutVars>
      </dgm:prSet>
      <dgm:spPr/>
    </dgm:pt>
    <dgm:pt modelId="{E06DEBCF-E59F-4289-B402-CB6352886E09}" type="pres">
      <dgm:prSet presAssocID="{6202814A-41B4-E946-9485-8C5E0ABE23A4}" presName="accent_4" presStyleCnt="0"/>
      <dgm:spPr/>
    </dgm:pt>
    <dgm:pt modelId="{B37609BA-9FD5-A245-AFEF-2F658205CA4F}" type="pres">
      <dgm:prSet presAssocID="{6202814A-41B4-E946-9485-8C5E0ABE23A4}" presName="accentRepeatNode" presStyleLbl="solidFgAcc1" presStyleIdx="3" presStyleCnt="4"/>
      <dgm:spPr/>
    </dgm:pt>
  </dgm:ptLst>
  <dgm:cxnLst>
    <dgm:cxn modelId="{4387B626-F8C1-EC41-8977-B1FF8A25718A}" type="presOf" srcId="{595F6186-F8D3-5B42-96F9-7DD55265809D}" destId="{C4742643-0C99-E44C-BF04-36F40C9F70F1}" srcOrd="0" destOrd="0" presId="urn:microsoft.com/office/officeart/2008/layout/VerticalCurvedList"/>
    <dgm:cxn modelId="{AC713A7E-6A9E-FE4C-8CF3-2C3A2E228FA3}" srcId="{54AAAF73-8584-2E48-8A4F-E60F09613B63}" destId="{6202814A-41B4-E946-9485-8C5E0ABE23A4}" srcOrd="3" destOrd="0" parTransId="{A3573BB8-07D0-844D-B070-F4885F9FC133}" sibTransId="{951ABA49-E35D-1A43-BA4F-EDAB96431F2B}"/>
    <dgm:cxn modelId="{EF001B9D-421E-434E-B1C2-D68F0439F02D}" type="presOf" srcId="{6202814A-41B4-E946-9485-8C5E0ABE23A4}" destId="{6F16EA5B-105B-48A8-B8B1-5A460BC086BB}" srcOrd="0" destOrd="0" presId="urn:microsoft.com/office/officeart/2008/layout/VerticalCurvedList"/>
    <dgm:cxn modelId="{4DB160A3-896A-D849-A604-E9327614ED3F}" type="presOf" srcId="{E814D1B0-3184-6F4D-9700-535527BCE819}" destId="{ABF51326-9E39-A34E-8105-BC1FD5AE23B1}" srcOrd="0" destOrd="0" presId="urn:microsoft.com/office/officeart/2008/layout/VerticalCurvedList"/>
    <dgm:cxn modelId="{436E92B8-870B-F341-BE61-82589D274E36}" type="presOf" srcId="{2B2A58F6-FA14-A746-AF8C-BBA016F91BF9}" destId="{446E93D9-600B-8F43-B836-8DD2D7BA0F72}" srcOrd="0" destOrd="0" presId="urn:microsoft.com/office/officeart/2008/layout/VerticalCurvedList"/>
    <dgm:cxn modelId="{166A0ABB-43AF-714C-8C14-D6A90A1A1B87}" type="presOf" srcId="{54AAAF73-8584-2E48-8A4F-E60F09613B63}" destId="{D392ADD1-1E47-704F-AF64-13D661CB17E1}" srcOrd="0" destOrd="0" presId="urn:microsoft.com/office/officeart/2008/layout/VerticalCurvedList"/>
    <dgm:cxn modelId="{685371BB-4AED-2147-A5E3-5BFE77CCF2B4}" srcId="{54AAAF73-8584-2E48-8A4F-E60F09613B63}" destId="{25C94F69-5204-3844-9114-F5F9913B64E5}" srcOrd="1" destOrd="0" parTransId="{3D08E8C9-8711-0742-8A75-CA10234AE044}" sibTransId="{7E34899E-D46A-0541-9175-950AC6070BDE}"/>
    <dgm:cxn modelId="{6629B1BF-70A9-B84C-9A98-DAC33B923EFC}" type="presOf" srcId="{25C94F69-5204-3844-9114-F5F9913B64E5}" destId="{E78C616F-6A42-8D46-A76F-E24A3EAF0297}" srcOrd="0" destOrd="0" presId="urn:microsoft.com/office/officeart/2008/layout/VerticalCurvedList"/>
    <dgm:cxn modelId="{D998F8CC-1725-ED42-82A8-2DD2A52E7D29}" srcId="{54AAAF73-8584-2E48-8A4F-E60F09613B63}" destId="{2B2A58F6-FA14-A746-AF8C-BBA016F91BF9}" srcOrd="2" destOrd="0" parTransId="{E770455D-3224-EB49-837A-DDAD21CFFC7A}" sibTransId="{40C9676F-A043-2B4A-9CE6-FD20E1CEF29A}"/>
    <dgm:cxn modelId="{762C31E5-9062-E24A-A195-6D0DA5EF5A0B}" srcId="{54AAAF73-8584-2E48-8A4F-E60F09613B63}" destId="{E814D1B0-3184-6F4D-9700-535527BCE819}" srcOrd="0" destOrd="0" parTransId="{1864DE79-2141-8240-85C3-C2BC4960D7B7}" sibTransId="{595F6186-F8D3-5B42-96F9-7DD55265809D}"/>
    <dgm:cxn modelId="{67BC0DF8-3C72-EE49-A586-A8905E0E7D7C}" type="presParOf" srcId="{D392ADD1-1E47-704F-AF64-13D661CB17E1}" destId="{F7DA1180-0280-5B4C-8B3E-88F55A0782E9}" srcOrd="0" destOrd="0" presId="urn:microsoft.com/office/officeart/2008/layout/VerticalCurvedList"/>
    <dgm:cxn modelId="{691DD897-E9E4-464B-AABC-D7E222B5A53F}" type="presParOf" srcId="{F7DA1180-0280-5B4C-8B3E-88F55A0782E9}" destId="{80DB3BDB-15B7-5342-9719-0364EE16B1B7}" srcOrd="0" destOrd="0" presId="urn:microsoft.com/office/officeart/2008/layout/VerticalCurvedList"/>
    <dgm:cxn modelId="{45027E64-3820-A347-BD1B-F5611F3ACF6D}" type="presParOf" srcId="{80DB3BDB-15B7-5342-9719-0364EE16B1B7}" destId="{8C49B93A-1A53-7343-A437-4EECA8F60A32}" srcOrd="0" destOrd="0" presId="urn:microsoft.com/office/officeart/2008/layout/VerticalCurvedList"/>
    <dgm:cxn modelId="{40B13634-CFC2-6A4C-B55C-3CD0C6287BB2}" type="presParOf" srcId="{80DB3BDB-15B7-5342-9719-0364EE16B1B7}" destId="{C4742643-0C99-E44C-BF04-36F40C9F70F1}" srcOrd="1" destOrd="0" presId="urn:microsoft.com/office/officeart/2008/layout/VerticalCurvedList"/>
    <dgm:cxn modelId="{E6BFCC4B-9BE2-CC46-8775-E0C041755FE3}" type="presParOf" srcId="{80DB3BDB-15B7-5342-9719-0364EE16B1B7}" destId="{16A9F285-A1D5-BB48-AD5F-0DC4FA44E1C3}" srcOrd="2" destOrd="0" presId="urn:microsoft.com/office/officeart/2008/layout/VerticalCurvedList"/>
    <dgm:cxn modelId="{B1D2326A-C011-CA43-8E4B-27FFD32CBA55}" type="presParOf" srcId="{80DB3BDB-15B7-5342-9719-0364EE16B1B7}" destId="{6CCB8C7C-83AA-C144-A65E-ED7EF3D105DC}" srcOrd="3" destOrd="0" presId="urn:microsoft.com/office/officeart/2008/layout/VerticalCurvedList"/>
    <dgm:cxn modelId="{90DEFE9B-16B9-BF4F-9D71-97697F7DD2C7}" type="presParOf" srcId="{F7DA1180-0280-5B4C-8B3E-88F55A0782E9}" destId="{ABF51326-9E39-A34E-8105-BC1FD5AE23B1}" srcOrd="1" destOrd="0" presId="urn:microsoft.com/office/officeart/2008/layout/VerticalCurvedList"/>
    <dgm:cxn modelId="{98E7A7C5-3F44-7143-A68D-115D413AB0CC}" type="presParOf" srcId="{F7DA1180-0280-5B4C-8B3E-88F55A0782E9}" destId="{9AD88363-7F2C-AF4E-AA5D-E2ADFD088E64}" srcOrd="2" destOrd="0" presId="urn:microsoft.com/office/officeart/2008/layout/VerticalCurvedList"/>
    <dgm:cxn modelId="{0B3FFC84-33DB-6A4E-AD74-AE53D25C52EB}" type="presParOf" srcId="{9AD88363-7F2C-AF4E-AA5D-E2ADFD088E64}" destId="{CCB845B2-FF8B-C144-B102-AD41E30367C2}" srcOrd="0" destOrd="0" presId="urn:microsoft.com/office/officeart/2008/layout/VerticalCurvedList"/>
    <dgm:cxn modelId="{B5824F05-0F2B-2546-8AD8-7423F637C104}" type="presParOf" srcId="{F7DA1180-0280-5B4C-8B3E-88F55A0782E9}" destId="{E78C616F-6A42-8D46-A76F-E24A3EAF0297}" srcOrd="3" destOrd="0" presId="urn:microsoft.com/office/officeart/2008/layout/VerticalCurvedList"/>
    <dgm:cxn modelId="{7B3B7318-F3A5-074A-8AFD-F8A86DFB4FB6}" type="presParOf" srcId="{F7DA1180-0280-5B4C-8B3E-88F55A0782E9}" destId="{03E1CC02-D403-EC49-95D0-EFA03E423C31}" srcOrd="4" destOrd="0" presId="urn:microsoft.com/office/officeart/2008/layout/VerticalCurvedList"/>
    <dgm:cxn modelId="{EB156253-CF4C-AD4D-BA50-4C2941DEE6AC}" type="presParOf" srcId="{03E1CC02-D403-EC49-95D0-EFA03E423C31}" destId="{0CD6A9AD-552A-3B4F-B01D-F271A7840080}" srcOrd="0" destOrd="0" presId="urn:microsoft.com/office/officeart/2008/layout/VerticalCurvedList"/>
    <dgm:cxn modelId="{5E9C9B8D-9D13-6242-8679-6F8B6F258B75}" type="presParOf" srcId="{F7DA1180-0280-5B4C-8B3E-88F55A0782E9}" destId="{446E93D9-600B-8F43-B836-8DD2D7BA0F72}" srcOrd="5" destOrd="0" presId="urn:microsoft.com/office/officeart/2008/layout/VerticalCurvedList"/>
    <dgm:cxn modelId="{23DEFCEB-2A9D-1542-A7BF-AD1E958FB44E}" type="presParOf" srcId="{F7DA1180-0280-5B4C-8B3E-88F55A0782E9}" destId="{B12DB765-E48C-6046-B1EB-36446870C1F0}" srcOrd="6" destOrd="0" presId="urn:microsoft.com/office/officeart/2008/layout/VerticalCurvedList"/>
    <dgm:cxn modelId="{CA468A6F-8324-B946-B66E-8A93F4F07EBA}" type="presParOf" srcId="{B12DB765-E48C-6046-B1EB-36446870C1F0}" destId="{F596F389-1753-824D-A658-6EE7B61CB660}" srcOrd="0" destOrd="0" presId="urn:microsoft.com/office/officeart/2008/layout/VerticalCurvedList"/>
    <dgm:cxn modelId="{AAEF76C8-B676-4239-9464-6608F404D1D8}" type="presParOf" srcId="{F7DA1180-0280-5B4C-8B3E-88F55A0782E9}" destId="{6F16EA5B-105B-48A8-B8B1-5A460BC086BB}" srcOrd="7" destOrd="0" presId="urn:microsoft.com/office/officeart/2008/layout/VerticalCurvedList"/>
    <dgm:cxn modelId="{28112B6F-16EC-49DA-BC55-DC9CB72167E1}" type="presParOf" srcId="{F7DA1180-0280-5B4C-8B3E-88F55A0782E9}" destId="{E06DEBCF-E59F-4289-B402-CB6352886E09}" srcOrd="8" destOrd="0" presId="urn:microsoft.com/office/officeart/2008/layout/VerticalCurvedList"/>
    <dgm:cxn modelId="{346E5C6B-1E87-4438-B1C0-E4A61B84F178}" type="presParOf" srcId="{E06DEBCF-E59F-4289-B402-CB6352886E09}" destId="{B37609BA-9FD5-A245-AFEF-2F658205CA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42643-0C99-E44C-BF04-36F40C9F70F1}">
      <dsp:nvSpPr>
        <dsp:cNvPr id="0" name=""/>
        <dsp:cNvSpPr/>
      </dsp:nvSpPr>
      <dsp:spPr>
        <a:xfrm>
          <a:off x="-5599458" y="-857213"/>
          <a:ext cx="6666829" cy="6666829"/>
        </a:xfrm>
        <a:prstGeom prst="blockArc">
          <a:avLst>
            <a:gd name="adj1" fmla="val 18900000"/>
            <a:gd name="adj2" fmla="val 2700000"/>
            <a:gd name="adj3" fmla="val 324"/>
          </a:avLst>
        </a:prstGeom>
        <a:noFill/>
        <a:ln w="1905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F51326-9E39-A34E-8105-BC1FD5AE23B1}">
      <dsp:nvSpPr>
        <dsp:cNvPr id="0" name=""/>
        <dsp:cNvSpPr/>
      </dsp:nvSpPr>
      <dsp:spPr>
        <a:xfrm>
          <a:off x="558746" y="380740"/>
          <a:ext cx="7398435" cy="761877"/>
        </a:xfrm>
        <a:prstGeom prst="rect">
          <a:avLst/>
        </a:prstGeom>
        <a:solidFill>
          <a:schemeClr val="accent1">
            <a:shade val="80000"/>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0474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err="1"/>
            <a:t>Przywitanie</a:t>
          </a:r>
          <a:r>
            <a:rPr lang="en-US" sz="2000" kern="1200"/>
            <a:t> (5min)</a:t>
          </a:r>
          <a:endParaRPr lang="en-US" sz="2000" b="1" kern="1200"/>
        </a:p>
      </dsp:txBody>
      <dsp:txXfrm>
        <a:off x="558746" y="380740"/>
        <a:ext cx="7398435" cy="761877"/>
      </dsp:txXfrm>
    </dsp:sp>
    <dsp:sp modelId="{CCB845B2-FF8B-C144-B102-AD41E30367C2}">
      <dsp:nvSpPr>
        <dsp:cNvPr id="0" name=""/>
        <dsp:cNvSpPr/>
      </dsp:nvSpPr>
      <dsp:spPr>
        <a:xfrm>
          <a:off x="82573" y="285506"/>
          <a:ext cx="952347" cy="952347"/>
        </a:xfrm>
        <a:prstGeom prst="ellipse">
          <a:avLst/>
        </a:prstGeom>
        <a:solidFill>
          <a:schemeClr val="lt1">
            <a:hueOff val="0"/>
            <a:satOff val="0"/>
            <a:lumOff val="0"/>
            <a:alphaOff val="0"/>
          </a:schemeClr>
        </a:solidFill>
        <a:ln w="10000" cap="flat" cmpd="sng" algn="ctr">
          <a:solidFill>
            <a:schemeClr val="accent1">
              <a:shade val="80000"/>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E78C616F-6A42-8D46-A76F-E24A3EAF0297}">
      <dsp:nvSpPr>
        <dsp:cNvPr id="0" name=""/>
        <dsp:cNvSpPr/>
      </dsp:nvSpPr>
      <dsp:spPr>
        <a:xfrm>
          <a:off x="995548" y="1523755"/>
          <a:ext cx="6961633" cy="761877"/>
        </a:xfrm>
        <a:prstGeom prst="rect">
          <a:avLst/>
        </a:prstGeom>
        <a:solidFill>
          <a:schemeClr val="accent1">
            <a:shade val="80000"/>
            <a:hueOff val="-197886"/>
            <a:satOff val="-5935"/>
            <a:lumOff val="11507"/>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197886"/>
              <a:satOff val="-5935"/>
              <a:lumOff val="11507"/>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0474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Wykład</a:t>
          </a:r>
          <a:r>
            <a:rPr lang="en-US" sz="2000" kern="1200" dirty="0"/>
            <a:t> </a:t>
          </a:r>
          <a:r>
            <a:rPr lang="pl-PL" sz="2000" kern="1200" dirty="0"/>
            <a:t>(90</a:t>
          </a:r>
          <a:r>
            <a:rPr lang="en-US" sz="2000" kern="1200" dirty="0"/>
            <a:t>min) </a:t>
          </a:r>
        </a:p>
      </dsp:txBody>
      <dsp:txXfrm>
        <a:off x="995548" y="1523755"/>
        <a:ext cx="6961633" cy="761877"/>
      </dsp:txXfrm>
    </dsp:sp>
    <dsp:sp modelId="{0CD6A9AD-552A-3B4F-B01D-F271A7840080}">
      <dsp:nvSpPr>
        <dsp:cNvPr id="0" name=""/>
        <dsp:cNvSpPr/>
      </dsp:nvSpPr>
      <dsp:spPr>
        <a:xfrm>
          <a:off x="519375" y="1428520"/>
          <a:ext cx="952347" cy="952347"/>
        </a:xfrm>
        <a:prstGeom prst="ellipse">
          <a:avLst/>
        </a:prstGeom>
        <a:solidFill>
          <a:schemeClr val="lt1">
            <a:hueOff val="0"/>
            <a:satOff val="0"/>
            <a:lumOff val="0"/>
            <a:alphaOff val="0"/>
          </a:schemeClr>
        </a:solidFill>
        <a:ln w="10000" cap="flat" cmpd="sng" algn="ctr">
          <a:solidFill>
            <a:schemeClr val="accent1">
              <a:shade val="80000"/>
              <a:hueOff val="-197886"/>
              <a:satOff val="-5935"/>
              <a:lumOff val="11507"/>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446E93D9-600B-8F43-B836-8DD2D7BA0F72}">
      <dsp:nvSpPr>
        <dsp:cNvPr id="0" name=""/>
        <dsp:cNvSpPr/>
      </dsp:nvSpPr>
      <dsp:spPr>
        <a:xfrm>
          <a:off x="995548" y="2666769"/>
          <a:ext cx="6961633" cy="761877"/>
        </a:xfrm>
        <a:prstGeom prst="rect">
          <a:avLst/>
        </a:prstGeom>
        <a:solidFill>
          <a:schemeClr val="accent1">
            <a:shade val="80000"/>
            <a:hueOff val="-395771"/>
            <a:satOff val="-11871"/>
            <a:lumOff val="23014"/>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395771"/>
              <a:satOff val="-11871"/>
              <a:lumOff val="23014"/>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0474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Q&amp;A</a:t>
          </a:r>
        </a:p>
      </dsp:txBody>
      <dsp:txXfrm>
        <a:off x="995548" y="2666769"/>
        <a:ext cx="6961633" cy="761877"/>
      </dsp:txXfrm>
    </dsp:sp>
    <dsp:sp modelId="{F596F389-1753-824D-A658-6EE7B61CB660}">
      <dsp:nvSpPr>
        <dsp:cNvPr id="0" name=""/>
        <dsp:cNvSpPr/>
      </dsp:nvSpPr>
      <dsp:spPr>
        <a:xfrm>
          <a:off x="519375" y="2571535"/>
          <a:ext cx="952347" cy="952347"/>
        </a:xfrm>
        <a:prstGeom prst="ellipse">
          <a:avLst/>
        </a:prstGeom>
        <a:solidFill>
          <a:schemeClr val="lt1">
            <a:hueOff val="0"/>
            <a:satOff val="0"/>
            <a:lumOff val="0"/>
            <a:alphaOff val="0"/>
          </a:schemeClr>
        </a:solidFill>
        <a:ln w="10000" cap="flat" cmpd="sng" algn="ctr">
          <a:solidFill>
            <a:schemeClr val="accent1">
              <a:shade val="80000"/>
              <a:hueOff val="-395771"/>
              <a:satOff val="-11871"/>
              <a:lumOff val="23014"/>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6F16EA5B-105B-48A8-B8B1-5A460BC086BB}">
      <dsp:nvSpPr>
        <dsp:cNvPr id="0" name=""/>
        <dsp:cNvSpPr/>
      </dsp:nvSpPr>
      <dsp:spPr>
        <a:xfrm>
          <a:off x="558746" y="3809784"/>
          <a:ext cx="7398435" cy="761877"/>
        </a:xfrm>
        <a:prstGeom prst="rect">
          <a:avLst/>
        </a:prstGeom>
        <a:solidFill>
          <a:schemeClr val="accent1">
            <a:shade val="80000"/>
            <a:hueOff val="-593657"/>
            <a:satOff val="-17806"/>
            <a:lumOff val="34521"/>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1">
              <a:shade val="80000"/>
              <a:hueOff val="-593657"/>
              <a:satOff val="-17806"/>
              <a:lumOff val="34521"/>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0474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Speed Interviews</a:t>
          </a:r>
        </a:p>
      </dsp:txBody>
      <dsp:txXfrm>
        <a:off x="558746" y="3809784"/>
        <a:ext cx="7398435" cy="761877"/>
      </dsp:txXfrm>
    </dsp:sp>
    <dsp:sp modelId="{B37609BA-9FD5-A245-AFEF-2F658205CA4F}">
      <dsp:nvSpPr>
        <dsp:cNvPr id="0" name=""/>
        <dsp:cNvSpPr/>
      </dsp:nvSpPr>
      <dsp:spPr>
        <a:xfrm>
          <a:off x="82573" y="3714549"/>
          <a:ext cx="952347" cy="952347"/>
        </a:xfrm>
        <a:prstGeom prst="ellipse">
          <a:avLst/>
        </a:prstGeom>
        <a:solidFill>
          <a:schemeClr val="lt1">
            <a:hueOff val="0"/>
            <a:satOff val="0"/>
            <a:lumOff val="0"/>
            <a:alphaOff val="0"/>
          </a:schemeClr>
        </a:solidFill>
        <a:ln w="10000" cap="flat" cmpd="sng" algn="ctr">
          <a:solidFill>
            <a:schemeClr val="accent1">
              <a:shade val="80000"/>
              <a:hueOff val="-593657"/>
              <a:satOff val="-17806"/>
              <a:lumOff val="34521"/>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Marek</a:t>
            </a:r>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2556046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281523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2789587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2343067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768085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2578118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289150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a:p>
        </p:txBody>
      </p:sp>
    </p:spTree>
    <p:extLst>
      <p:ext uri="{BB962C8B-B14F-4D97-AF65-F5344CB8AC3E}">
        <p14:creationId xmlns:p14="http://schemas.microsoft.com/office/powerpoint/2010/main" val="27020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a:p>
        </p:txBody>
      </p:sp>
    </p:spTree>
    <p:extLst>
      <p:ext uri="{BB962C8B-B14F-4D97-AF65-F5344CB8AC3E}">
        <p14:creationId xmlns:p14="http://schemas.microsoft.com/office/powerpoint/2010/main" val="259779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20</a:t>
            </a:fld>
            <a:endParaRPr lang="de-DE"/>
          </a:p>
        </p:txBody>
      </p:sp>
    </p:spTree>
    <p:extLst>
      <p:ext uri="{BB962C8B-B14F-4D97-AF65-F5344CB8AC3E}">
        <p14:creationId xmlns:p14="http://schemas.microsoft.com/office/powerpoint/2010/main" val="709883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21</a:t>
            </a:fld>
            <a:endParaRPr lang="de-DE"/>
          </a:p>
        </p:txBody>
      </p:sp>
    </p:spTree>
    <p:extLst>
      <p:ext uri="{BB962C8B-B14F-4D97-AF65-F5344CB8AC3E}">
        <p14:creationId xmlns:p14="http://schemas.microsoft.com/office/powerpoint/2010/main" val="726952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r>
              <a:rPr lang="pl-PL"/>
              <a:t>Marek</a:t>
            </a:r>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22</a:t>
            </a:fld>
            <a:endParaRPr lang="de-DE"/>
          </a:p>
        </p:txBody>
      </p:sp>
    </p:spTree>
    <p:extLst>
      <p:ext uri="{BB962C8B-B14F-4D97-AF65-F5344CB8AC3E}">
        <p14:creationId xmlns:p14="http://schemas.microsoft.com/office/powerpoint/2010/main" val="1117811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a:p>
        </p:txBody>
      </p:sp>
    </p:spTree>
    <p:extLst>
      <p:ext uri="{BB962C8B-B14F-4D97-AF65-F5344CB8AC3E}">
        <p14:creationId xmlns:p14="http://schemas.microsoft.com/office/powerpoint/2010/main" val="951725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a:p>
        </p:txBody>
      </p:sp>
    </p:spTree>
    <p:extLst>
      <p:ext uri="{BB962C8B-B14F-4D97-AF65-F5344CB8AC3E}">
        <p14:creationId xmlns:p14="http://schemas.microsoft.com/office/powerpoint/2010/main" val="3380582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25</a:t>
            </a:fld>
            <a:endParaRPr lang="de-DE"/>
          </a:p>
        </p:txBody>
      </p:sp>
    </p:spTree>
    <p:extLst>
      <p:ext uri="{BB962C8B-B14F-4D97-AF65-F5344CB8AC3E}">
        <p14:creationId xmlns:p14="http://schemas.microsoft.com/office/powerpoint/2010/main" val="18008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26</a:t>
            </a:fld>
            <a:endParaRPr lang="de-DE"/>
          </a:p>
        </p:txBody>
      </p:sp>
    </p:spTree>
    <p:extLst>
      <p:ext uri="{BB962C8B-B14F-4D97-AF65-F5344CB8AC3E}">
        <p14:creationId xmlns:p14="http://schemas.microsoft.com/office/powerpoint/2010/main" val="17400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27</a:t>
            </a:fld>
            <a:endParaRPr lang="de-DE"/>
          </a:p>
        </p:txBody>
      </p:sp>
    </p:spTree>
    <p:extLst>
      <p:ext uri="{BB962C8B-B14F-4D97-AF65-F5344CB8AC3E}">
        <p14:creationId xmlns:p14="http://schemas.microsoft.com/office/powerpoint/2010/main" val="3545794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28</a:t>
            </a:fld>
            <a:endParaRPr lang="de-DE"/>
          </a:p>
        </p:txBody>
      </p:sp>
    </p:spTree>
    <p:extLst>
      <p:ext uri="{BB962C8B-B14F-4D97-AF65-F5344CB8AC3E}">
        <p14:creationId xmlns:p14="http://schemas.microsoft.com/office/powerpoint/2010/main" val="257458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29</a:t>
            </a:fld>
            <a:endParaRPr lang="de-DE"/>
          </a:p>
        </p:txBody>
      </p:sp>
    </p:spTree>
    <p:extLst>
      <p:ext uri="{BB962C8B-B14F-4D97-AF65-F5344CB8AC3E}">
        <p14:creationId xmlns:p14="http://schemas.microsoft.com/office/powerpoint/2010/main" val="871402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30</a:t>
            </a:fld>
            <a:endParaRPr lang="de-DE"/>
          </a:p>
        </p:txBody>
      </p:sp>
    </p:spTree>
    <p:extLst>
      <p:ext uri="{BB962C8B-B14F-4D97-AF65-F5344CB8AC3E}">
        <p14:creationId xmlns:p14="http://schemas.microsoft.com/office/powerpoint/2010/main" val="4104769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31</a:t>
            </a:fld>
            <a:endParaRPr lang="de-DE"/>
          </a:p>
        </p:txBody>
      </p:sp>
    </p:spTree>
    <p:extLst>
      <p:ext uri="{BB962C8B-B14F-4D97-AF65-F5344CB8AC3E}">
        <p14:creationId xmlns:p14="http://schemas.microsoft.com/office/powerpoint/2010/main" val="400561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Marek</a:t>
            </a:r>
          </a:p>
          <a:p>
            <a:pPr marL="285750" indent="-285750">
              <a:buFontTx/>
              <a:buChar char="-"/>
            </a:pPr>
            <a:r>
              <a:rPr lang="pl-PL"/>
              <a:t>Początek </a:t>
            </a:r>
            <a:r>
              <a:rPr lang="pl-PL" err="1"/>
              <a:t>porgramu</a:t>
            </a:r>
            <a:r>
              <a:rPr lang="pl-PL"/>
              <a:t> październik 2016</a:t>
            </a:r>
          </a:p>
          <a:p>
            <a:pPr marL="285750" indent="-285750">
              <a:buFontTx/>
              <a:buChar char="-"/>
            </a:pPr>
            <a:r>
              <a:rPr lang="pl-PL"/>
              <a:t>4ta edycja</a:t>
            </a:r>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576863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32</a:t>
            </a:fld>
            <a:endParaRPr lang="de-DE"/>
          </a:p>
        </p:txBody>
      </p:sp>
    </p:spTree>
    <p:extLst>
      <p:ext uri="{BB962C8B-B14F-4D97-AF65-F5344CB8AC3E}">
        <p14:creationId xmlns:p14="http://schemas.microsoft.com/office/powerpoint/2010/main" val="3530072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33</a:t>
            </a:fld>
            <a:endParaRPr lang="de-DE"/>
          </a:p>
        </p:txBody>
      </p:sp>
    </p:spTree>
    <p:extLst>
      <p:ext uri="{BB962C8B-B14F-4D97-AF65-F5344CB8AC3E}">
        <p14:creationId xmlns:p14="http://schemas.microsoft.com/office/powerpoint/2010/main" val="3012770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34</a:t>
            </a:fld>
            <a:endParaRPr lang="de-DE"/>
          </a:p>
        </p:txBody>
      </p:sp>
    </p:spTree>
    <p:extLst>
      <p:ext uri="{BB962C8B-B14F-4D97-AF65-F5344CB8AC3E}">
        <p14:creationId xmlns:p14="http://schemas.microsoft.com/office/powerpoint/2010/main" val="2120436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35</a:t>
            </a:fld>
            <a:endParaRPr lang="de-DE"/>
          </a:p>
        </p:txBody>
      </p:sp>
    </p:spTree>
    <p:extLst>
      <p:ext uri="{BB962C8B-B14F-4D97-AF65-F5344CB8AC3E}">
        <p14:creationId xmlns:p14="http://schemas.microsoft.com/office/powerpoint/2010/main" val="2568867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36</a:t>
            </a:fld>
            <a:endParaRPr lang="de-DE"/>
          </a:p>
        </p:txBody>
      </p:sp>
    </p:spTree>
    <p:extLst>
      <p:ext uri="{BB962C8B-B14F-4D97-AF65-F5344CB8AC3E}">
        <p14:creationId xmlns:p14="http://schemas.microsoft.com/office/powerpoint/2010/main" val="2113157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37</a:t>
            </a:fld>
            <a:endParaRPr lang="de-DE"/>
          </a:p>
        </p:txBody>
      </p:sp>
    </p:spTree>
    <p:extLst>
      <p:ext uri="{BB962C8B-B14F-4D97-AF65-F5344CB8AC3E}">
        <p14:creationId xmlns:p14="http://schemas.microsoft.com/office/powerpoint/2010/main" val="1492586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38</a:t>
            </a:fld>
            <a:endParaRPr lang="de-DE"/>
          </a:p>
        </p:txBody>
      </p:sp>
    </p:spTree>
    <p:extLst>
      <p:ext uri="{BB962C8B-B14F-4D97-AF65-F5344CB8AC3E}">
        <p14:creationId xmlns:p14="http://schemas.microsoft.com/office/powerpoint/2010/main" val="3841891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39</a:t>
            </a:fld>
            <a:endParaRPr lang="de-DE"/>
          </a:p>
        </p:txBody>
      </p:sp>
    </p:spTree>
    <p:extLst>
      <p:ext uri="{BB962C8B-B14F-4D97-AF65-F5344CB8AC3E}">
        <p14:creationId xmlns:p14="http://schemas.microsoft.com/office/powerpoint/2010/main" val="2245627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40</a:t>
            </a:fld>
            <a:endParaRPr lang="de-DE"/>
          </a:p>
        </p:txBody>
      </p:sp>
    </p:spTree>
    <p:extLst>
      <p:ext uri="{BB962C8B-B14F-4D97-AF65-F5344CB8AC3E}">
        <p14:creationId xmlns:p14="http://schemas.microsoft.com/office/powerpoint/2010/main" val="1898707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41</a:t>
            </a:fld>
            <a:endParaRPr lang="de-DE"/>
          </a:p>
        </p:txBody>
      </p:sp>
    </p:spTree>
    <p:extLst>
      <p:ext uri="{BB962C8B-B14F-4D97-AF65-F5344CB8AC3E}">
        <p14:creationId xmlns:p14="http://schemas.microsoft.com/office/powerpoint/2010/main" val="413418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Fakt</a:t>
            </a:r>
            <a:r>
              <a:rPr lang="en-US"/>
              <a:t> ze </a:t>
            </a:r>
            <a:r>
              <a:rPr lang="en-US" err="1"/>
              <a:t>jesteśmy</a:t>
            </a:r>
            <a:r>
              <a:rPr lang="en-US" baseline="0"/>
              <a:t> </a:t>
            </a:r>
            <a:r>
              <a:rPr lang="en-US" baseline="0" err="1"/>
              <a:t>labsem</a:t>
            </a:r>
            <a:endParaRPr lang="en-US" baseline="0"/>
          </a:p>
          <a:p>
            <a:pPr marL="171450" indent="-171450">
              <a:buFont typeface="Arial" charset="0"/>
              <a:buChar char="•"/>
            </a:pPr>
            <a:r>
              <a:rPr lang="pl-PL" baseline="0"/>
              <a:t>Nowoczesne</a:t>
            </a:r>
            <a:r>
              <a:rPr lang="en-US" baseline="0"/>
              <a:t> </a:t>
            </a:r>
            <a:r>
              <a:rPr lang="en-US" baseline="0" err="1"/>
              <a:t>technologie</a:t>
            </a:r>
            <a:endParaRPr lang="en-US" baseline="0"/>
          </a:p>
          <a:p>
            <a:pPr marL="171450" indent="-171450">
              <a:buFont typeface="Arial" charset="0"/>
              <a:buChar char="•"/>
            </a:pPr>
            <a:r>
              <a:rPr lang="en-US" baseline="0" err="1"/>
              <a:t>Podążanie</a:t>
            </a:r>
            <a:r>
              <a:rPr lang="en-US" baseline="0"/>
              <a:t> za </a:t>
            </a:r>
            <a:r>
              <a:rPr lang="en-US" baseline="0" err="1"/>
              <a:t>trendami</a:t>
            </a:r>
            <a:endParaRPr lang="en-US" baseline="0"/>
          </a:p>
          <a:p>
            <a:pPr marL="171450" indent="-171450">
              <a:buFont typeface="Arial" charset="0"/>
              <a:buChar char="•"/>
            </a:pPr>
            <a:r>
              <a:rPr lang="pl-PL" baseline="0"/>
              <a:t>Firma produktowa</a:t>
            </a:r>
            <a:endParaRPr lang="en-US" baseline="0">
              <a:cs typeface="Calibri"/>
            </a:endParaRPr>
          </a:p>
          <a:p>
            <a:r>
              <a:rPr lang="pl-PL"/>
              <a:t>350 pracowników - biuro inżynierskie, 80% to programiści</a:t>
            </a:r>
            <a:endParaRPr lang="en-US"/>
          </a:p>
          <a:p>
            <a:endParaRPr lang="pl-PL">
              <a:solidFill>
                <a:srgbClr val="FFFFFF"/>
              </a:solidFill>
            </a:endParaRPr>
          </a:p>
          <a:p>
            <a:endParaRPr lang="pl-PL">
              <a:solidFill>
                <a:srgbClr val="FFFFFF"/>
              </a:solidFill>
            </a:endParaRPr>
          </a:p>
          <a:p>
            <a:r>
              <a:rPr lang="pl-PL">
                <a:solidFill>
                  <a:srgbClr val="FFFFFF"/>
                </a:solidFill>
              </a:rPr>
              <a:t>Marek</a:t>
            </a:r>
          </a:p>
          <a:p>
            <a:endParaRPr lang="pl-PL"/>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706083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42</a:t>
            </a:fld>
            <a:endParaRPr lang="de-DE"/>
          </a:p>
        </p:txBody>
      </p:sp>
    </p:spTree>
    <p:extLst>
      <p:ext uri="{BB962C8B-B14F-4D97-AF65-F5344CB8AC3E}">
        <p14:creationId xmlns:p14="http://schemas.microsoft.com/office/powerpoint/2010/main" val="1552573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43</a:t>
            </a:fld>
            <a:endParaRPr lang="de-DE"/>
          </a:p>
        </p:txBody>
      </p:sp>
    </p:spTree>
    <p:extLst>
      <p:ext uri="{BB962C8B-B14F-4D97-AF65-F5344CB8AC3E}">
        <p14:creationId xmlns:p14="http://schemas.microsoft.com/office/powerpoint/2010/main" val="987626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44</a:t>
            </a:fld>
            <a:endParaRPr lang="de-DE"/>
          </a:p>
        </p:txBody>
      </p:sp>
    </p:spTree>
    <p:extLst>
      <p:ext uri="{BB962C8B-B14F-4D97-AF65-F5344CB8AC3E}">
        <p14:creationId xmlns:p14="http://schemas.microsoft.com/office/powerpoint/2010/main" val="1231227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45</a:t>
            </a:fld>
            <a:endParaRPr lang="de-DE"/>
          </a:p>
        </p:txBody>
      </p:sp>
    </p:spTree>
    <p:extLst>
      <p:ext uri="{BB962C8B-B14F-4D97-AF65-F5344CB8AC3E}">
        <p14:creationId xmlns:p14="http://schemas.microsoft.com/office/powerpoint/2010/main" val="877209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46</a:t>
            </a:fld>
            <a:endParaRPr lang="de-DE"/>
          </a:p>
        </p:txBody>
      </p:sp>
    </p:spTree>
    <p:extLst>
      <p:ext uri="{BB962C8B-B14F-4D97-AF65-F5344CB8AC3E}">
        <p14:creationId xmlns:p14="http://schemas.microsoft.com/office/powerpoint/2010/main" val="367788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47</a:t>
            </a:fld>
            <a:endParaRPr lang="de-DE"/>
          </a:p>
        </p:txBody>
      </p:sp>
    </p:spTree>
    <p:extLst>
      <p:ext uri="{BB962C8B-B14F-4D97-AF65-F5344CB8AC3E}">
        <p14:creationId xmlns:p14="http://schemas.microsoft.com/office/powerpoint/2010/main" val="3185942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48</a:t>
            </a:fld>
            <a:endParaRPr lang="de-DE"/>
          </a:p>
        </p:txBody>
      </p:sp>
    </p:spTree>
    <p:extLst>
      <p:ext uri="{BB962C8B-B14F-4D97-AF65-F5344CB8AC3E}">
        <p14:creationId xmlns:p14="http://schemas.microsoft.com/office/powerpoint/2010/main" val="3291058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49</a:t>
            </a:fld>
            <a:endParaRPr lang="de-DE"/>
          </a:p>
        </p:txBody>
      </p:sp>
    </p:spTree>
    <p:extLst>
      <p:ext uri="{BB962C8B-B14F-4D97-AF65-F5344CB8AC3E}">
        <p14:creationId xmlns:p14="http://schemas.microsoft.com/office/powerpoint/2010/main" val="4034751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50</a:t>
            </a:fld>
            <a:endParaRPr lang="de-DE"/>
          </a:p>
        </p:txBody>
      </p:sp>
    </p:spTree>
    <p:extLst>
      <p:ext uri="{BB962C8B-B14F-4D97-AF65-F5344CB8AC3E}">
        <p14:creationId xmlns:p14="http://schemas.microsoft.com/office/powerpoint/2010/main" val="18624702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51</a:t>
            </a:fld>
            <a:endParaRPr lang="de-DE"/>
          </a:p>
        </p:txBody>
      </p:sp>
    </p:spTree>
    <p:extLst>
      <p:ext uri="{BB962C8B-B14F-4D97-AF65-F5344CB8AC3E}">
        <p14:creationId xmlns:p14="http://schemas.microsoft.com/office/powerpoint/2010/main" val="623889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kern="1200">
                <a:solidFill>
                  <a:schemeClr val="tx1"/>
                </a:solidFill>
                <a:latin typeface="+mn-lt"/>
                <a:ea typeface="+mn-ea"/>
                <a:cs typeface="+mn-cs"/>
              </a:rPr>
              <a:t>Dla długodystansowców, chcących pracować w stałych zespołach </a:t>
            </a:r>
          </a:p>
          <a:p>
            <a:pPr marL="285750" indent="-285750">
              <a:buFont typeface="Arial" panose="020B0604020202020204" pitchFamily="34" charset="0"/>
              <a:buChar char="•"/>
            </a:pPr>
            <a:r>
              <a:rPr lang="pl-PL" sz="1400" kern="1200" err="1">
                <a:solidFill>
                  <a:schemeClr val="tx1"/>
                </a:solidFill>
                <a:latin typeface="+mn-lt"/>
                <a:ea typeface="+mn-ea"/>
                <a:cs typeface="+mn-cs"/>
              </a:rPr>
              <a:t>Support</a:t>
            </a:r>
            <a:r>
              <a:rPr lang="pl-PL" sz="1400" kern="1200">
                <a:solidFill>
                  <a:schemeClr val="tx1"/>
                </a:solidFill>
                <a:latin typeface="+mn-lt"/>
                <a:ea typeface="+mn-ea"/>
                <a:cs typeface="+mn-cs"/>
              </a:rPr>
              <a:t> wielu wersji</a:t>
            </a:r>
          </a:p>
          <a:p>
            <a:pPr marL="285750" indent="-285750">
              <a:buFont typeface="Arial" panose="020B0604020202020204" pitchFamily="34" charset="0"/>
              <a:buChar char="•"/>
            </a:pPr>
            <a:r>
              <a:rPr lang="pl-PL" sz="1400" kern="1200">
                <a:solidFill>
                  <a:schemeClr val="tx1"/>
                </a:solidFill>
                <a:latin typeface="+mn-lt"/>
                <a:ea typeface="+mn-ea"/>
                <a:cs typeface="+mn-cs"/>
              </a:rPr>
              <a:t>Regularne </a:t>
            </a:r>
            <a:r>
              <a:rPr lang="pl-PL" sz="1400" kern="1200" err="1">
                <a:solidFill>
                  <a:schemeClr val="tx1"/>
                </a:solidFill>
                <a:latin typeface="+mn-lt"/>
                <a:ea typeface="+mn-ea"/>
                <a:cs typeface="+mn-cs"/>
              </a:rPr>
              <a:t>releases</a:t>
            </a:r>
            <a:endParaRPr lang="pl-PL" sz="1400" kern="1200">
              <a:solidFill>
                <a:schemeClr val="tx1"/>
              </a:solidFill>
              <a:latin typeface="+mn-lt"/>
              <a:ea typeface="+mn-ea"/>
              <a:cs typeface="+mn-cs"/>
            </a:endParaRPr>
          </a:p>
          <a:p>
            <a:pPr marL="285750" indent="-285750">
              <a:buFont typeface="Arial" panose="020B0604020202020204" pitchFamily="34" charset="0"/>
              <a:buChar char="•"/>
            </a:pPr>
            <a:r>
              <a:rPr lang="pl-PL" sz="1400" kern="1200">
                <a:solidFill>
                  <a:schemeClr val="tx1"/>
                </a:solidFill>
                <a:latin typeface="+mn-lt"/>
                <a:ea typeface="+mn-ea"/>
                <a:cs typeface="+mn-cs"/>
              </a:rPr>
              <a:t>Pełny cykl życia produktu</a:t>
            </a:r>
          </a:p>
          <a:p>
            <a:pPr marL="285750" indent="-285750">
              <a:buFont typeface="Arial" panose="020B0604020202020204" pitchFamily="34" charset="0"/>
              <a:buChar char="•"/>
            </a:pPr>
            <a:endParaRPr lang="pl-PL" sz="1400" kern="1200">
              <a:solidFill>
                <a:schemeClr val="tx1"/>
              </a:solidFill>
              <a:latin typeface="+mn-lt"/>
              <a:ea typeface="+mn-ea"/>
              <a:cs typeface="+mn-cs"/>
            </a:endParaRPr>
          </a:p>
          <a:p>
            <a:pPr marL="285750" indent="-285750">
              <a:buFont typeface="Arial" panose="020B0604020202020204" pitchFamily="34" charset="0"/>
              <a:buChar char="•"/>
            </a:pPr>
            <a:r>
              <a:rPr lang="pl-PL" sz="1400" kern="1200">
                <a:solidFill>
                  <a:schemeClr val="tx1"/>
                </a:solidFill>
                <a:latin typeface="+mn-lt"/>
                <a:ea typeface="+mn-ea"/>
                <a:cs typeface="+mn-cs"/>
              </a:rPr>
              <a:t>Marek</a:t>
            </a:r>
            <a:endParaRPr lang="pl-PL"/>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2798872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52</a:t>
            </a:fld>
            <a:endParaRPr lang="de-DE"/>
          </a:p>
        </p:txBody>
      </p:sp>
    </p:spTree>
    <p:extLst>
      <p:ext uri="{BB962C8B-B14F-4D97-AF65-F5344CB8AC3E}">
        <p14:creationId xmlns:p14="http://schemas.microsoft.com/office/powerpoint/2010/main" val="27365053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53</a:t>
            </a:fld>
            <a:endParaRPr lang="de-DE"/>
          </a:p>
        </p:txBody>
      </p:sp>
    </p:spTree>
    <p:extLst>
      <p:ext uri="{BB962C8B-B14F-4D97-AF65-F5344CB8AC3E}">
        <p14:creationId xmlns:p14="http://schemas.microsoft.com/office/powerpoint/2010/main" val="34597575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54</a:t>
            </a:fld>
            <a:endParaRPr lang="de-DE"/>
          </a:p>
        </p:txBody>
      </p:sp>
    </p:spTree>
    <p:extLst>
      <p:ext uri="{BB962C8B-B14F-4D97-AF65-F5344CB8AC3E}">
        <p14:creationId xmlns:p14="http://schemas.microsoft.com/office/powerpoint/2010/main" val="1970341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55</a:t>
            </a:fld>
            <a:endParaRPr lang="de-DE"/>
          </a:p>
        </p:txBody>
      </p:sp>
    </p:spTree>
    <p:extLst>
      <p:ext uri="{BB962C8B-B14F-4D97-AF65-F5344CB8AC3E}">
        <p14:creationId xmlns:p14="http://schemas.microsoft.com/office/powerpoint/2010/main" val="2679967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56</a:t>
            </a:fld>
            <a:endParaRPr lang="de-DE"/>
          </a:p>
        </p:txBody>
      </p:sp>
    </p:spTree>
    <p:extLst>
      <p:ext uri="{BB962C8B-B14F-4D97-AF65-F5344CB8AC3E}">
        <p14:creationId xmlns:p14="http://schemas.microsoft.com/office/powerpoint/2010/main" val="236266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57</a:t>
            </a:fld>
            <a:endParaRPr lang="de-DE"/>
          </a:p>
        </p:txBody>
      </p:sp>
    </p:spTree>
    <p:extLst>
      <p:ext uri="{BB962C8B-B14F-4D97-AF65-F5344CB8AC3E}">
        <p14:creationId xmlns:p14="http://schemas.microsoft.com/office/powerpoint/2010/main" val="3585971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58</a:t>
            </a:fld>
            <a:endParaRPr lang="de-DE"/>
          </a:p>
        </p:txBody>
      </p:sp>
    </p:spTree>
    <p:extLst>
      <p:ext uri="{BB962C8B-B14F-4D97-AF65-F5344CB8AC3E}">
        <p14:creationId xmlns:p14="http://schemas.microsoft.com/office/powerpoint/2010/main" val="18090134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59</a:t>
            </a:fld>
            <a:endParaRPr lang="de-DE"/>
          </a:p>
        </p:txBody>
      </p:sp>
    </p:spTree>
    <p:extLst>
      <p:ext uri="{BB962C8B-B14F-4D97-AF65-F5344CB8AC3E}">
        <p14:creationId xmlns:p14="http://schemas.microsoft.com/office/powerpoint/2010/main" val="27900885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Przygotować pytania do ankiety</a:t>
            </a:r>
          </a:p>
        </p:txBody>
      </p:sp>
      <p:sp>
        <p:nvSpPr>
          <p:cNvPr id="4" name="Slide Number Placeholder 3"/>
          <p:cNvSpPr>
            <a:spLocks noGrp="1"/>
          </p:cNvSpPr>
          <p:nvPr>
            <p:ph type="sldNum" sz="quarter" idx="5"/>
          </p:nvPr>
        </p:nvSpPr>
        <p:spPr/>
        <p:txBody>
          <a:bodyPr/>
          <a:lstStyle/>
          <a:p>
            <a:fld id="{7D8C2C35-2B8A-446E-BEC0-FD36716C29AC}" type="slidenum">
              <a:rPr lang="de-DE" smtClean="0"/>
              <a:pPr/>
              <a:t>60</a:t>
            </a:fld>
            <a:endParaRPr lang="de-DE"/>
          </a:p>
        </p:txBody>
      </p:sp>
    </p:spTree>
    <p:extLst>
      <p:ext uri="{BB962C8B-B14F-4D97-AF65-F5344CB8AC3E}">
        <p14:creationId xmlns:p14="http://schemas.microsoft.com/office/powerpoint/2010/main" val="1134388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kern="1200">
                <a:solidFill>
                  <a:schemeClr val="tx1"/>
                </a:solidFill>
                <a:latin typeface="+mn-lt"/>
                <a:ea typeface="+mn-ea"/>
                <a:cs typeface="+mn-cs"/>
              </a:rPr>
              <a:t>Dla długodystansowców, chcących pracować w stałych zespołach </a:t>
            </a:r>
          </a:p>
          <a:p>
            <a:pPr marL="285750" indent="-285750">
              <a:buFont typeface="Arial" panose="020B0604020202020204" pitchFamily="34" charset="0"/>
              <a:buChar char="•"/>
            </a:pPr>
            <a:r>
              <a:rPr lang="pl-PL" sz="1400" kern="1200" err="1">
                <a:solidFill>
                  <a:schemeClr val="tx1"/>
                </a:solidFill>
                <a:latin typeface="+mn-lt"/>
                <a:ea typeface="+mn-ea"/>
                <a:cs typeface="+mn-cs"/>
              </a:rPr>
              <a:t>Support</a:t>
            </a:r>
            <a:r>
              <a:rPr lang="pl-PL" sz="1400" kern="1200">
                <a:solidFill>
                  <a:schemeClr val="tx1"/>
                </a:solidFill>
                <a:latin typeface="+mn-lt"/>
                <a:ea typeface="+mn-ea"/>
                <a:cs typeface="+mn-cs"/>
              </a:rPr>
              <a:t> wielu wersji</a:t>
            </a:r>
          </a:p>
          <a:p>
            <a:pPr marL="285750" indent="-285750">
              <a:buFont typeface="Arial" panose="020B0604020202020204" pitchFamily="34" charset="0"/>
              <a:buChar char="•"/>
            </a:pPr>
            <a:r>
              <a:rPr lang="pl-PL" sz="1400" kern="1200">
                <a:solidFill>
                  <a:schemeClr val="tx1"/>
                </a:solidFill>
                <a:latin typeface="+mn-lt"/>
                <a:ea typeface="+mn-ea"/>
                <a:cs typeface="+mn-cs"/>
              </a:rPr>
              <a:t>Regularne </a:t>
            </a:r>
            <a:r>
              <a:rPr lang="pl-PL" sz="1400" kern="1200" err="1">
                <a:solidFill>
                  <a:schemeClr val="tx1"/>
                </a:solidFill>
                <a:latin typeface="+mn-lt"/>
                <a:ea typeface="+mn-ea"/>
                <a:cs typeface="+mn-cs"/>
              </a:rPr>
              <a:t>releases</a:t>
            </a:r>
            <a:endParaRPr lang="pl-PL" sz="1400" kern="1200">
              <a:solidFill>
                <a:schemeClr val="tx1"/>
              </a:solidFill>
              <a:latin typeface="+mn-lt"/>
              <a:ea typeface="+mn-ea"/>
              <a:cs typeface="+mn-cs"/>
            </a:endParaRPr>
          </a:p>
          <a:p>
            <a:pPr marL="285750" indent="-285750">
              <a:buFont typeface="Arial" panose="020B0604020202020204" pitchFamily="34" charset="0"/>
              <a:buChar char="•"/>
            </a:pPr>
            <a:r>
              <a:rPr lang="pl-PL" sz="1400" kern="1200">
                <a:solidFill>
                  <a:schemeClr val="tx1"/>
                </a:solidFill>
                <a:latin typeface="+mn-lt"/>
                <a:ea typeface="+mn-ea"/>
                <a:cs typeface="+mn-cs"/>
              </a:rPr>
              <a:t>Pełny cykl życia produktu</a:t>
            </a:r>
          </a:p>
          <a:p>
            <a:pPr marL="285750" indent="-285750">
              <a:buFont typeface="Arial" panose="020B0604020202020204" pitchFamily="34" charset="0"/>
              <a:buChar char="•"/>
            </a:pPr>
            <a:endParaRPr lang="pl-PL" sz="1400" kern="1200">
              <a:solidFill>
                <a:schemeClr val="tx1"/>
              </a:solidFill>
              <a:latin typeface="+mn-lt"/>
              <a:ea typeface="+mn-ea"/>
              <a:cs typeface="+mn-cs"/>
            </a:endParaRPr>
          </a:p>
          <a:p>
            <a:pPr marL="285750" indent="-285750">
              <a:buFont typeface="Arial" panose="020B0604020202020204" pitchFamily="34" charset="0"/>
              <a:buChar char="•"/>
            </a:pPr>
            <a:r>
              <a:rPr lang="pl-PL" sz="1400" kern="1200">
                <a:solidFill>
                  <a:schemeClr val="tx1"/>
                </a:solidFill>
                <a:latin typeface="+mn-lt"/>
                <a:ea typeface="+mn-ea"/>
                <a:cs typeface="+mn-cs"/>
              </a:rPr>
              <a:t>Marek</a:t>
            </a:r>
            <a:endParaRPr lang="pl-PL"/>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220443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kern="1200">
                <a:solidFill>
                  <a:schemeClr val="tx1"/>
                </a:solidFill>
                <a:latin typeface="+mn-lt"/>
                <a:ea typeface="+mn-ea"/>
                <a:cs typeface="+mn-cs"/>
              </a:rPr>
              <a:t>Dla długodystansowców, chcących pracować w stałych zespołach </a:t>
            </a:r>
          </a:p>
          <a:p>
            <a:pPr marL="285750" indent="-285750">
              <a:buFont typeface="Arial" panose="020B0604020202020204" pitchFamily="34" charset="0"/>
              <a:buChar char="•"/>
            </a:pPr>
            <a:r>
              <a:rPr lang="pl-PL" sz="1400" kern="1200" err="1">
                <a:solidFill>
                  <a:schemeClr val="tx1"/>
                </a:solidFill>
                <a:latin typeface="+mn-lt"/>
                <a:ea typeface="+mn-ea"/>
                <a:cs typeface="+mn-cs"/>
              </a:rPr>
              <a:t>Support</a:t>
            </a:r>
            <a:r>
              <a:rPr lang="pl-PL" sz="1400" kern="1200">
                <a:solidFill>
                  <a:schemeClr val="tx1"/>
                </a:solidFill>
                <a:latin typeface="+mn-lt"/>
                <a:ea typeface="+mn-ea"/>
                <a:cs typeface="+mn-cs"/>
              </a:rPr>
              <a:t> wielu wersji</a:t>
            </a:r>
          </a:p>
          <a:p>
            <a:pPr marL="285750" indent="-285750">
              <a:buFont typeface="Arial" panose="020B0604020202020204" pitchFamily="34" charset="0"/>
              <a:buChar char="•"/>
            </a:pPr>
            <a:r>
              <a:rPr lang="pl-PL" sz="1400" kern="1200">
                <a:solidFill>
                  <a:schemeClr val="tx1"/>
                </a:solidFill>
                <a:latin typeface="+mn-lt"/>
                <a:ea typeface="+mn-ea"/>
                <a:cs typeface="+mn-cs"/>
              </a:rPr>
              <a:t>Regularne </a:t>
            </a:r>
            <a:r>
              <a:rPr lang="pl-PL" sz="1400" kern="1200" err="1">
                <a:solidFill>
                  <a:schemeClr val="tx1"/>
                </a:solidFill>
                <a:latin typeface="+mn-lt"/>
                <a:ea typeface="+mn-ea"/>
                <a:cs typeface="+mn-cs"/>
              </a:rPr>
              <a:t>releases</a:t>
            </a:r>
            <a:endParaRPr lang="pl-PL" sz="1400" kern="1200">
              <a:solidFill>
                <a:schemeClr val="tx1"/>
              </a:solidFill>
              <a:latin typeface="+mn-lt"/>
              <a:ea typeface="+mn-ea"/>
              <a:cs typeface="+mn-cs"/>
            </a:endParaRPr>
          </a:p>
          <a:p>
            <a:pPr marL="285750" indent="-285750">
              <a:buFont typeface="Arial" panose="020B0604020202020204" pitchFamily="34" charset="0"/>
              <a:buChar char="•"/>
            </a:pPr>
            <a:r>
              <a:rPr lang="pl-PL" sz="1400" kern="1200">
                <a:solidFill>
                  <a:schemeClr val="tx1"/>
                </a:solidFill>
                <a:latin typeface="+mn-lt"/>
                <a:ea typeface="+mn-ea"/>
                <a:cs typeface="+mn-cs"/>
              </a:rPr>
              <a:t>Pełny cykl życia produktu</a:t>
            </a:r>
          </a:p>
          <a:p>
            <a:pPr marL="285750" indent="-285750">
              <a:buFont typeface="Arial" panose="020B0604020202020204" pitchFamily="34" charset="0"/>
              <a:buChar char="•"/>
            </a:pPr>
            <a:endParaRPr lang="pl-PL" sz="1400" kern="1200">
              <a:solidFill>
                <a:schemeClr val="tx1"/>
              </a:solidFill>
              <a:latin typeface="+mn-lt"/>
              <a:ea typeface="+mn-ea"/>
              <a:cs typeface="+mn-cs"/>
            </a:endParaRPr>
          </a:p>
          <a:p>
            <a:pPr marL="285750" indent="-285750">
              <a:buFont typeface="Arial" panose="020B0604020202020204" pitchFamily="34" charset="0"/>
              <a:buChar char="•"/>
            </a:pPr>
            <a:r>
              <a:rPr lang="pl-PL" sz="1400" kern="1200">
                <a:solidFill>
                  <a:schemeClr val="tx1"/>
                </a:solidFill>
                <a:latin typeface="+mn-lt"/>
                <a:ea typeface="+mn-ea"/>
                <a:cs typeface="+mn-cs"/>
              </a:rPr>
              <a:t>Marek</a:t>
            </a:r>
            <a:endParaRPr lang="pl-PL"/>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a:p>
        </p:txBody>
      </p:sp>
    </p:spTree>
    <p:extLst>
      <p:ext uri="{BB962C8B-B14F-4D97-AF65-F5344CB8AC3E}">
        <p14:creationId xmlns:p14="http://schemas.microsoft.com/office/powerpoint/2010/main" val="147258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400" kern="1200">
                <a:solidFill>
                  <a:schemeClr val="tx1"/>
                </a:solidFill>
                <a:latin typeface="+mn-lt"/>
                <a:ea typeface="+mn-ea"/>
                <a:cs typeface="+mn-cs"/>
              </a:rPr>
              <a:t>Dla długodystansowców, chcących pracować w stałych zespołach </a:t>
            </a:r>
          </a:p>
          <a:p>
            <a:pPr marL="285750" indent="-285750">
              <a:buFont typeface="Arial" panose="020B0604020202020204" pitchFamily="34" charset="0"/>
              <a:buChar char="•"/>
            </a:pPr>
            <a:r>
              <a:rPr lang="pl-PL" sz="1400" kern="1200" err="1">
                <a:solidFill>
                  <a:schemeClr val="tx1"/>
                </a:solidFill>
                <a:latin typeface="+mn-lt"/>
                <a:ea typeface="+mn-ea"/>
                <a:cs typeface="+mn-cs"/>
              </a:rPr>
              <a:t>Support</a:t>
            </a:r>
            <a:r>
              <a:rPr lang="pl-PL" sz="1400" kern="1200">
                <a:solidFill>
                  <a:schemeClr val="tx1"/>
                </a:solidFill>
                <a:latin typeface="+mn-lt"/>
                <a:ea typeface="+mn-ea"/>
                <a:cs typeface="+mn-cs"/>
              </a:rPr>
              <a:t> wielu wersji</a:t>
            </a:r>
          </a:p>
          <a:p>
            <a:pPr marL="285750" indent="-285750">
              <a:buFont typeface="Arial" panose="020B0604020202020204" pitchFamily="34" charset="0"/>
              <a:buChar char="•"/>
            </a:pPr>
            <a:r>
              <a:rPr lang="pl-PL" sz="1400" kern="1200">
                <a:solidFill>
                  <a:schemeClr val="tx1"/>
                </a:solidFill>
                <a:latin typeface="+mn-lt"/>
                <a:ea typeface="+mn-ea"/>
                <a:cs typeface="+mn-cs"/>
              </a:rPr>
              <a:t>Regularne </a:t>
            </a:r>
            <a:r>
              <a:rPr lang="pl-PL" sz="1400" kern="1200" err="1">
                <a:solidFill>
                  <a:schemeClr val="tx1"/>
                </a:solidFill>
                <a:latin typeface="+mn-lt"/>
                <a:ea typeface="+mn-ea"/>
                <a:cs typeface="+mn-cs"/>
              </a:rPr>
              <a:t>releases</a:t>
            </a:r>
            <a:endParaRPr lang="pl-PL" sz="1400" kern="1200">
              <a:solidFill>
                <a:schemeClr val="tx1"/>
              </a:solidFill>
              <a:latin typeface="+mn-lt"/>
              <a:ea typeface="+mn-ea"/>
              <a:cs typeface="+mn-cs"/>
            </a:endParaRPr>
          </a:p>
          <a:p>
            <a:pPr marL="285750" indent="-285750">
              <a:buFont typeface="Arial" panose="020B0604020202020204" pitchFamily="34" charset="0"/>
              <a:buChar char="•"/>
            </a:pPr>
            <a:r>
              <a:rPr lang="pl-PL" sz="1400" kern="1200">
                <a:solidFill>
                  <a:schemeClr val="tx1"/>
                </a:solidFill>
                <a:latin typeface="+mn-lt"/>
                <a:ea typeface="+mn-ea"/>
                <a:cs typeface="+mn-cs"/>
              </a:rPr>
              <a:t>Pełny cykl życia produktu</a:t>
            </a:r>
          </a:p>
          <a:p>
            <a:pPr marL="285750" indent="-285750">
              <a:buFont typeface="Arial" panose="020B0604020202020204" pitchFamily="34" charset="0"/>
              <a:buChar char="•"/>
            </a:pPr>
            <a:endParaRPr lang="pl-PL" sz="1400" kern="1200">
              <a:solidFill>
                <a:schemeClr val="tx1"/>
              </a:solidFill>
              <a:latin typeface="+mn-lt"/>
              <a:ea typeface="+mn-ea"/>
              <a:cs typeface="+mn-cs"/>
            </a:endParaRPr>
          </a:p>
          <a:p>
            <a:pPr marL="285750" indent="-285750">
              <a:buFont typeface="Arial" panose="020B0604020202020204" pitchFamily="34" charset="0"/>
              <a:buChar char="•"/>
            </a:pPr>
            <a:r>
              <a:rPr lang="pl-PL" sz="1400" kern="1200">
                <a:solidFill>
                  <a:schemeClr val="tx1"/>
                </a:solidFill>
                <a:latin typeface="+mn-lt"/>
                <a:ea typeface="+mn-ea"/>
                <a:cs typeface="+mn-cs"/>
              </a:rPr>
              <a:t>Marek</a:t>
            </a:r>
            <a:endParaRPr lang="pl-PL"/>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308736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659184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92840198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spTree>
    <p:extLst>
      <p:ext uri="{BB962C8B-B14F-4D97-AF65-F5344CB8AC3E}">
        <p14:creationId xmlns:p14="http://schemas.microsoft.com/office/powerpoint/2010/main" val="30188748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https://www.sap.com/corporate/de/legal/copyright.html</a:t>
            </a:r>
            <a:r>
              <a:rPr lang="de-DE" sz="800" kern="1200" noProof="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2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1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25.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29.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3.xml"/><Relationship Id="rId5" Type="http://schemas.openxmlformats.org/officeDocument/2006/relationships/image" Target="../media/image19.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hyperlink" Target="https://app.pluralsight.com/library/courses/oauth-2-getting-started/table-of-contents" TargetMode="External"/><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8.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a:xfrm>
            <a:off x="286571" y="4410496"/>
            <a:ext cx="6373430" cy="430887"/>
          </a:xfrm>
        </p:spPr>
        <p:txBody>
          <a:bodyPr/>
          <a:lstStyle/>
          <a:p>
            <a:r>
              <a:rPr lang="pl-PL" dirty="0"/>
              <a:t>Tomasz Miler</a:t>
            </a:r>
            <a:r>
              <a:rPr lang="en-US" dirty="0"/>
              <a:t>, SAP</a:t>
            </a:r>
          </a:p>
          <a:p>
            <a:r>
              <a:rPr lang="pl-PL" dirty="0"/>
              <a:t>29 Październik</a:t>
            </a:r>
            <a:r>
              <a:rPr lang="en-US" dirty="0"/>
              <a:t>, 201</a:t>
            </a:r>
            <a:r>
              <a:rPr lang="pl-PL" dirty="0"/>
              <a:t>9</a:t>
            </a:r>
            <a:endParaRPr lang="en-US" dirty="0"/>
          </a:p>
          <a:p>
            <a:endParaRPr lang="pl-PL" dirty="0"/>
          </a:p>
        </p:txBody>
      </p:sp>
      <p:sp>
        <p:nvSpPr>
          <p:cNvPr id="4" name="Title"/>
          <p:cNvSpPr>
            <a:spLocks noGrp="1"/>
          </p:cNvSpPr>
          <p:nvPr>
            <p:ph type="title"/>
          </p:nvPr>
        </p:nvSpPr>
        <p:spPr>
          <a:xfrm>
            <a:off x="288001" y="2156398"/>
            <a:ext cx="6372000" cy="997196"/>
          </a:xfrm>
        </p:spPr>
        <p:txBody>
          <a:bodyPr/>
          <a:lstStyle/>
          <a:p>
            <a:r>
              <a:rPr lang="pl-PL" dirty="0" err="1"/>
              <a:t>Getting</a:t>
            </a:r>
            <a:r>
              <a:rPr lang="pl-PL" dirty="0"/>
              <a:t> </a:t>
            </a:r>
            <a:r>
              <a:rPr lang="pl-PL" dirty="0" err="1"/>
              <a:t>started</a:t>
            </a:r>
            <a:r>
              <a:rPr lang="pl-PL" dirty="0"/>
              <a:t> </a:t>
            </a:r>
            <a:r>
              <a:rPr lang="pl-PL" dirty="0">
                <a:solidFill>
                  <a:srgbClr val="FFC000"/>
                </a:solidFill>
              </a:rPr>
              <a:t>with</a:t>
            </a:r>
            <a:br>
              <a:rPr lang="pl-PL" dirty="0"/>
            </a:br>
            <a:r>
              <a:rPr lang="pl-PL" dirty="0" err="1"/>
              <a:t>oAuth</a:t>
            </a:r>
            <a:r>
              <a:rPr lang="pl-PL" dirty="0"/>
              <a:t> </a:t>
            </a:r>
            <a:r>
              <a:rPr lang="pl-PL" dirty="0">
                <a:solidFill>
                  <a:srgbClr val="FECE59"/>
                </a:solidFill>
              </a:rPr>
              <a:t>2.0</a:t>
            </a:r>
            <a:br>
              <a:rPr lang="pl-PL" dirty="0"/>
            </a:br>
            <a:endParaRPr lang="de-DE" dirty="0">
              <a:solidFill>
                <a:srgbClr val="FFC000"/>
              </a:solidFill>
            </a:endParaRPr>
          </a:p>
        </p:txBody>
      </p:sp>
      <p:pic>
        <p:nvPicPr>
          <p:cNvPr id="8" name="Picture 7">
            <a:extLst>
              <a:ext uri="{FF2B5EF4-FFF2-40B4-BE49-F238E27FC236}">
                <a16:creationId xmlns:a16="http://schemas.microsoft.com/office/drawing/2014/main" id="{3542790E-6CF7-498B-B67A-19C65379C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955" y="802194"/>
            <a:ext cx="6738491" cy="4476283"/>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3013501"/>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Do czego można wykorzystać API?</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348053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3013501"/>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Udostępnianie loginu i hasła</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623914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Udostępnianie loginu i hasła</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TextBox 2">
            <a:extLst>
              <a:ext uri="{FF2B5EF4-FFF2-40B4-BE49-F238E27FC236}">
                <a16:creationId xmlns:a16="http://schemas.microsoft.com/office/drawing/2014/main" id="{E70AA812-0F68-804A-9D6E-A9F14FADA1EF}"/>
              </a:ext>
            </a:extLst>
          </p:cNvPr>
          <p:cNvSpPr txBox="1"/>
          <p:nvPr/>
        </p:nvSpPr>
        <p:spPr>
          <a:xfrm>
            <a:off x="5576590" y="2552326"/>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40778865-E64E-8841-939F-A15D9009446E}"/>
              </a:ext>
            </a:extLst>
          </p:cNvPr>
          <p:cNvSpPr txBox="1"/>
          <p:nvPr/>
        </p:nvSpPr>
        <p:spPr>
          <a:xfrm>
            <a:off x="499219" y="1052219"/>
            <a:ext cx="111967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3000" b="1" kern="0" dirty="0">
                <a:ea typeface="Arial Unicode MS" pitchFamily="34" charset="-128"/>
                <a:cs typeface="Arial"/>
              </a:rPr>
              <a:t>Problemy</a:t>
            </a:r>
            <a:r>
              <a:rPr lang="pl-PL" sz="3200" b="1" kern="0" dirty="0">
                <a:ea typeface="Arial Unicode MS" pitchFamily="34" charset="-128"/>
                <a:cs typeface="Arial"/>
              </a:rPr>
              <a:t>?</a:t>
            </a:r>
            <a:endParaRPr lang="en-US" sz="3200" kern="0" dirty="0">
              <a:ea typeface="Arial Unicode MS" pitchFamily="34" charset="-128"/>
              <a:cs typeface="Arial"/>
            </a:endParaRPr>
          </a:p>
        </p:txBody>
      </p:sp>
      <p:pic>
        <p:nvPicPr>
          <p:cNvPr id="8" name="Picture 7">
            <a:extLst>
              <a:ext uri="{FF2B5EF4-FFF2-40B4-BE49-F238E27FC236}">
                <a16:creationId xmlns:a16="http://schemas.microsoft.com/office/drawing/2014/main" id="{089C1997-F956-9344-8B5B-45FB081C53B1}"/>
              </a:ext>
            </a:extLst>
          </p:cNvPr>
          <p:cNvPicPr>
            <a:picLocks noChangeAspect="1"/>
          </p:cNvPicPr>
          <p:nvPr/>
        </p:nvPicPr>
        <p:blipFill>
          <a:blip r:embed="rId3"/>
          <a:stretch>
            <a:fillRect/>
          </a:stretch>
        </p:blipFill>
        <p:spPr>
          <a:xfrm>
            <a:off x="1472985" y="2550600"/>
            <a:ext cx="1756800" cy="1756800"/>
          </a:xfrm>
          <a:prstGeom prst="rect">
            <a:avLst/>
          </a:prstGeom>
        </p:spPr>
      </p:pic>
      <p:pic>
        <p:nvPicPr>
          <p:cNvPr id="10" name="Picture 9">
            <a:extLst>
              <a:ext uri="{FF2B5EF4-FFF2-40B4-BE49-F238E27FC236}">
                <a16:creationId xmlns:a16="http://schemas.microsoft.com/office/drawing/2014/main" id="{ABC6229A-195A-9247-AB28-A99FF28837EE}"/>
              </a:ext>
            </a:extLst>
          </p:cNvPr>
          <p:cNvPicPr>
            <a:picLocks noChangeAspect="1"/>
          </p:cNvPicPr>
          <p:nvPr/>
        </p:nvPicPr>
        <p:blipFill>
          <a:blip r:embed="rId4"/>
          <a:stretch>
            <a:fillRect/>
          </a:stretch>
        </p:blipFill>
        <p:spPr>
          <a:xfrm>
            <a:off x="8965390" y="2550600"/>
            <a:ext cx="1756800" cy="1756800"/>
          </a:xfrm>
          <a:prstGeom prst="rect">
            <a:avLst/>
          </a:prstGeom>
        </p:spPr>
      </p:pic>
      <p:sp>
        <p:nvSpPr>
          <p:cNvPr id="18" name="TextBox 17">
            <a:extLst>
              <a:ext uri="{FF2B5EF4-FFF2-40B4-BE49-F238E27FC236}">
                <a16:creationId xmlns:a16="http://schemas.microsoft.com/office/drawing/2014/main" id="{8856CF9A-E620-1547-8BDE-E324FA541337}"/>
              </a:ext>
            </a:extLst>
          </p:cNvPr>
          <p:cNvSpPr txBox="1"/>
          <p:nvPr/>
        </p:nvSpPr>
        <p:spPr>
          <a:xfrm>
            <a:off x="1515353" y="4508346"/>
            <a:ext cx="1671933"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Personifikacja</a:t>
            </a:r>
          </a:p>
        </p:txBody>
      </p:sp>
      <p:sp>
        <p:nvSpPr>
          <p:cNvPr id="20" name="TextBox 19">
            <a:extLst>
              <a:ext uri="{FF2B5EF4-FFF2-40B4-BE49-F238E27FC236}">
                <a16:creationId xmlns:a16="http://schemas.microsoft.com/office/drawing/2014/main" id="{546A7BA3-1E19-954E-9063-9486F9E7E3A8}"/>
              </a:ext>
            </a:extLst>
          </p:cNvPr>
          <p:cNvSpPr txBox="1"/>
          <p:nvPr/>
        </p:nvSpPr>
        <p:spPr>
          <a:xfrm>
            <a:off x="9843790" y="4801540"/>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err="1">
              <a:ea typeface="Arial Unicode MS" pitchFamily="34" charset="-128"/>
              <a:cs typeface="Arial Unicode MS" pitchFamily="34" charset="-128"/>
            </a:endParaRPr>
          </a:p>
        </p:txBody>
      </p:sp>
      <p:sp>
        <p:nvSpPr>
          <p:cNvPr id="21" name="Rectangle 20">
            <a:extLst>
              <a:ext uri="{FF2B5EF4-FFF2-40B4-BE49-F238E27FC236}">
                <a16:creationId xmlns:a16="http://schemas.microsoft.com/office/drawing/2014/main" id="{7B465FF3-3C8E-9D4B-BAF4-9F1AF06E5BC5}"/>
              </a:ext>
            </a:extLst>
          </p:cNvPr>
          <p:cNvSpPr/>
          <p:nvPr/>
        </p:nvSpPr>
        <p:spPr>
          <a:xfrm>
            <a:off x="5101960" y="4508346"/>
            <a:ext cx="1991251" cy="415498"/>
          </a:xfrm>
          <a:prstGeom prst="rect">
            <a:avLst/>
          </a:prstGeom>
        </p:spPr>
        <p:txBody>
          <a:bodyPr wrap="none">
            <a:spAutoFit/>
          </a:bodyPr>
          <a:lstStyle/>
          <a:p>
            <a:r>
              <a:rPr lang="pl-PL" dirty="0"/>
              <a:t>Jednolite konto</a:t>
            </a:r>
          </a:p>
        </p:txBody>
      </p:sp>
      <p:sp>
        <p:nvSpPr>
          <p:cNvPr id="22" name="Rectangle 21">
            <a:extLst>
              <a:ext uri="{FF2B5EF4-FFF2-40B4-BE49-F238E27FC236}">
                <a16:creationId xmlns:a16="http://schemas.microsoft.com/office/drawing/2014/main" id="{73437060-2669-2240-8671-25CFFB437776}"/>
              </a:ext>
            </a:extLst>
          </p:cNvPr>
          <p:cNvSpPr/>
          <p:nvPr/>
        </p:nvSpPr>
        <p:spPr>
          <a:xfrm>
            <a:off x="8369668" y="4508346"/>
            <a:ext cx="2948243" cy="415498"/>
          </a:xfrm>
          <a:prstGeom prst="rect">
            <a:avLst/>
          </a:prstGeom>
        </p:spPr>
        <p:txBody>
          <a:bodyPr wrap="none">
            <a:spAutoFit/>
          </a:bodyPr>
          <a:lstStyle/>
          <a:p>
            <a:r>
              <a:rPr lang="pl-PL" dirty="0"/>
              <a:t>Przetrzymywanie haseł</a:t>
            </a:r>
          </a:p>
        </p:txBody>
      </p:sp>
      <p:pic>
        <p:nvPicPr>
          <p:cNvPr id="26" name="Picture 25">
            <a:extLst>
              <a:ext uri="{FF2B5EF4-FFF2-40B4-BE49-F238E27FC236}">
                <a16:creationId xmlns:a16="http://schemas.microsoft.com/office/drawing/2014/main" id="{356F55CD-350A-E74A-94F4-6043CE4D556C}"/>
              </a:ext>
            </a:extLst>
          </p:cNvPr>
          <p:cNvPicPr>
            <a:picLocks noChangeAspect="1"/>
          </p:cNvPicPr>
          <p:nvPr/>
        </p:nvPicPr>
        <p:blipFill>
          <a:blip r:embed="rId5"/>
          <a:stretch>
            <a:fillRect/>
          </a:stretch>
        </p:blipFill>
        <p:spPr>
          <a:xfrm>
            <a:off x="5219187" y="2550600"/>
            <a:ext cx="1756800" cy="1756800"/>
          </a:xfrm>
          <a:prstGeom prst="rect">
            <a:avLst/>
          </a:prstGeom>
        </p:spPr>
      </p:pic>
    </p:spTree>
    <p:extLst>
      <p:ext uri="{BB962C8B-B14F-4D97-AF65-F5344CB8AC3E}">
        <p14:creationId xmlns:p14="http://schemas.microsoft.com/office/powerpoint/2010/main" val="324231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Ciasteczka</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6" name="TextBox 5">
            <a:extLst>
              <a:ext uri="{FF2B5EF4-FFF2-40B4-BE49-F238E27FC236}">
                <a16:creationId xmlns:a16="http://schemas.microsoft.com/office/drawing/2014/main" id="{40778865-E64E-8841-939F-A15D9009446E}"/>
              </a:ext>
            </a:extLst>
          </p:cNvPr>
          <p:cNvSpPr txBox="1"/>
          <p:nvPr/>
        </p:nvSpPr>
        <p:spPr>
          <a:xfrm>
            <a:off x="499219" y="1052219"/>
            <a:ext cx="111967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3000" b="1" kern="0" dirty="0">
                <a:ea typeface="Arial Unicode MS" pitchFamily="34" charset="-128"/>
                <a:cs typeface="Arial"/>
              </a:rPr>
              <a:t>Problemy</a:t>
            </a:r>
            <a:r>
              <a:rPr lang="pl-PL" sz="3200" b="1" kern="0" dirty="0">
                <a:ea typeface="Arial Unicode MS" pitchFamily="34" charset="-128"/>
                <a:cs typeface="Arial"/>
              </a:rPr>
              <a:t>?</a:t>
            </a:r>
            <a:endParaRPr lang="en-US" sz="3200" kern="0" dirty="0">
              <a:ea typeface="Arial Unicode MS" pitchFamily="34" charset="-128"/>
              <a:cs typeface="Arial"/>
            </a:endParaRPr>
          </a:p>
        </p:txBody>
      </p:sp>
      <p:sp>
        <p:nvSpPr>
          <p:cNvPr id="13" name="TextBox 12">
            <a:extLst>
              <a:ext uri="{FF2B5EF4-FFF2-40B4-BE49-F238E27FC236}">
                <a16:creationId xmlns:a16="http://schemas.microsoft.com/office/drawing/2014/main" id="{5E72698F-E431-8E49-99F6-33F7422FEE69}"/>
              </a:ext>
            </a:extLst>
          </p:cNvPr>
          <p:cNvSpPr txBox="1"/>
          <p:nvPr/>
        </p:nvSpPr>
        <p:spPr>
          <a:xfrm>
            <a:off x="499218" y="2644170"/>
            <a:ext cx="1119673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Cross-Site </a:t>
            </a:r>
            <a:r>
              <a:rPr kumimoji="0" lang="pl-PL" sz="4800" b="1" i="0" u="none" strike="noStrike" kern="0" cap="none" spc="0" normalizeH="0" baseline="0" noProof="0" dirty="0" err="1">
                <a:ln>
                  <a:noFill/>
                </a:ln>
                <a:solidFill>
                  <a:srgbClr val="FECE59"/>
                </a:solidFill>
                <a:effectLst/>
                <a:uLnTx/>
                <a:uFillTx/>
                <a:ea typeface="Arial Unicode MS" pitchFamily="34" charset="-128"/>
                <a:cs typeface="Arial"/>
              </a:rPr>
              <a:t>Request</a:t>
            </a: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 </a:t>
            </a:r>
            <a:r>
              <a:rPr kumimoji="0" lang="pl-PL" sz="4800" b="1" i="0" u="none" strike="noStrike" kern="0" cap="none" spc="0" normalizeH="0" baseline="0" noProof="0" dirty="0" err="1">
                <a:ln>
                  <a:noFill/>
                </a:ln>
                <a:solidFill>
                  <a:srgbClr val="FECE59"/>
                </a:solidFill>
                <a:effectLst/>
                <a:uLnTx/>
                <a:uFillTx/>
                <a:ea typeface="Arial Unicode MS" pitchFamily="34" charset="-128"/>
                <a:cs typeface="Arial"/>
              </a:rPr>
              <a:t>Forgery</a:t>
            </a:r>
            <a:endParaRPr kumimoji="0" lang="pl-PL" sz="4800" b="1" i="0" u="none" strike="noStrike" kern="0" cap="none" spc="0" normalizeH="0" baseline="0" noProof="0" dirty="0">
              <a:ln>
                <a:noFill/>
              </a:ln>
              <a:solidFill>
                <a:srgbClr val="FECE59"/>
              </a:solidFill>
              <a:effectLst/>
              <a:uLnTx/>
              <a:uFillTx/>
              <a:ea typeface="Arial Unicode MS" pitchFamily="34" charset="-128"/>
              <a:cs typeface="Arial"/>
            </a:endParaRPr>
          </a:p>
          <a:p>
            <a:pPr algn="ctr" defTabSz="914400" fontAlgn="base">
              <a:buClr>
                <a:srgbClr val="F0AB00"/>
              </a:buClr>
              <a:buSzPct val="80000"/>
              <a:defRPr/>
            </a:pPr>
            <a:r>
              <a:rPr lang="pl-PL" sz="4800" b="1" kern="0" dirty="0">
                <a:solidFill>
                  <a:srgbClr val="FECE59"/>
                </a:solidFill>
                <a:ea typeface="Arial Unicode MS" pitchFamily="34" charset="-128"/>
                <a:cs typeface="Arial"/>
              </a:rPr>
              <a:t>(CSRF)</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110521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API KEYS</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TextBox 2">
            <a:extLst>
              <a:ext uri="{FF2B5EF4-FFF2-40B4-BE49-F238E27FC236}">
                <a16:creationId xmlns:a16="http://schemas.microsoft.com/office/drawing/2014/main" id="{E70AA812-0F68-804A-9D6E-A9F14FADA1EF}"/>
              </a:ext>
            </a:extLst>
          </p:cNvPr>
          <p:cNvSpPr txBox="1"/>
          <p:nvPr/>
        </p:nvSpPr>
        <p:spPr>
          <a:xfrm>
            <a:off x="5836082" y="256629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8856CF9A-E620-1547-8BDE-E324FA541337}"/>
              </a:ext>
            </a:extLst>
          </p:cNvPr>
          <p:cNvSpPr txBox="1"/>
          <p:nvPr/>
        </p:nvSpPr>
        <p:spPr>
          <a:xfrm>
            <a:off x="2636622" y="4293767"/>
            <a:ext cx="1896353"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Kompatybilność</a:t>
            </a:r>
          </a:p>
        </p:txBody>
      </p:sp>
      <p:sp>
        <p:nvSpPr>
          <p:cNvPr id="20" name="TextBox 19">
            <a:extLst>
              <a:ext uri="{FF2B5EF4-FFF2-40B4-BE49-F238E27FC236}">
                <a16:creationId xmlns:a16="http://schemas.microsoft.com/office/drawing/2014/main" id="{546A7BA3-1E19-954E-9063-9486F9E7E3A8}"/>
              </a:ext>
            </a:extLst>
          </p:cNvPr>
          <p:cNvSpPr txBox="1"/>
          <p:nvPr/>
        </p:nvSpPr>
        <p:spPr>
          <a:xfrm>
            <a:off x="10103282" y="4815508"/>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err="1">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78CFEF57-C079-B540-BF40-A7B48FA27824}"/>
              </a:ext>
            </a:extLst>
          </p:cNvPr>
          <p:cNvSpPr txBox="1"/>
          <p:nvPr/>
        </p:nvSpPr>
        <p:spPr>
          <a:xfrm>
            <a:off x="6779700" y="4276915"/>
            <a:ext cx="2745945"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Konkretne uprawnienia</a:t>
            </a:r>
          </a:p>
        </p:txBody>
      </p:sp>
      <p:pic>
        <p:nvPicPr>
          <p:cNvPr id="7" name="Picture 6">
            <a:extLst>
              <a:ext uri="{FF2B5EF4-FFF2-40B4-BE49-F238E27FC236}">
                <a16:creationId xmlns:a16="http://schemas.microsoft.com/office/drawing/2014/main" id="{7218B9F4-4995-1B46-A461-02C66903BD55}"/>
              </a:ext>
            </a:extLst>
          </p:cNvPr>
          <p:cNvPicPr>
            <a:picLocks noChangeAspect="1"/>
          </p:cNvPicPr>
          <p:nvPr/>
        </p:nvPicPr>
        <p:blipFill>
          <a:blip r:embed="rId3"/>
          <a:stretch>
            <a:fillRect/>
          </a:stretch>
        </p:blipFill>
        <p:spPr>
          <a:xfrm>
            <a:off x="2669530" y="2550150"/>
            <a:ext cx="1756800" cy="1756800"/>
          </a:xfrm>
          <a:prstGeom prst="rect">
            <a:avLst/>
          </a:prstGeom>
        </p:spPr>
      </p:pic>
      <p:pic>
        <p:nvPicPr>
          <p:cNvPr id="10" name="Picture 9">
            <a:extLst>
              <a:ext uri="{FF2B5EF4-FFF2-40B4-BE49-F238E27FC236}">
                <a16:creationId xmlns:a16="http://schemas.microsoft.com/office/drawing/2014/main" id="{93D9398C-5674-0C46-9C6C-6B636B47CD3A}"/>
              </a:ext>
            </a:extLst>
          </p:cNvPr>
          <p:cNvPicPr>
            <a:picLocks noChangeAspect="1"/>
          </p:cNvPicPr>
          <p:nvPr/>
        </p:nvPicPr>
        <p:blipFill>
          <a:blip r:embed="rId4"/>
          <a:stretch>
            <a:fillRect/>
          </a:stretch>
        </p:blipFill>
        <p:spPr>
          <a:xfrm>
            <a:off x="7290781" y="2404711"/>
            <a:ext cx="1756800" cy="1756800"/>
          </a:xfrm>
          <a:prstGeom prst="rect">
            <a:avLst/>
          </a:prstGeom>
        </p:spPr>
      </p:pic>
    </p:spTree>
    <p:extLst>
      <p:ext uri="{BB962C8B-B14F-4D97-AF65-F5344CB8AC3E}">
        <p14:creationId xmlns:p14="http://schemas.microsoft.com/office/powerpoint/2010/main" val="365976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API KEYS</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TextBox 2">
            <a:extLst>
              <a:ext uri="{FF2B5EF4-FFF2-40B4-BE49-F238E27FC236}">
                <a16:creationId xmlns:a16="http://schemas.microsoft.com/office/drawing/2014/main" id="{E70AA812-0F68-804A-9D6E-A9F14FADA1EF}"/>
              </a:ext>
            </a:extLst>
          </p:cNvPr>
          <p:cNvSpPr txBox="1"/>
          <p:nvPr/>
        </p:nvSpPr>
        <p:spPr>
          <a:xfrm>
            <a:off x="5836082" y="256629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40778865-E64E-8841-939F-A15D9009446E}"/>
              </a:ext>
            </a:extLst>
          </p:cNvPr>
          <p:cNvSpPr txBox="1"/>
          <p:nvPr/>
        </p:nvSpPr>
        <p:spPr>
          <a:xfrm>
            <a:off x="499219" y="1052219"/>
            <a:ext cx="111967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3000" b="1" kern="0" dirty="0">
                <a:ea typeface="Arial Unicode MS" pitchFamily="34" charset="-128"/>
                <a:cs typeface="Arial"/>
              </a:rPr>
              <a:t>Problemy</a:t>
            </a:r>
            <a:r>
              <a:rPr lang="pl-PL" sz="3200" b="1" kern="0" dirty="0">
                <a:ea typeface="Arial Unicode MS" pitchFamily="34" charset="-128"/>
                <a:cs typeface="Arial"/>
              </a:rPr>
              <a:t>?</a:t>
            </a:r>
            <a:endParaRPr lang="en-US" sz="3200" kern="0" dirty="0">
              <a:ea typeface="Arial Unicode MS" pitchFamily="34" charset="-128"/>
              <a:cs typeface="Arial"/>
            </a:endParaRPr>
          </a:p>
        </p:txBody>
      </p:sp>
      <p:sp>
        <p:nvSpPr>
          <p:cNvPr id="18" name="TextBox 17">
            <a:extLst>
              <a:ext uri="{FF2B5EF4-FFF2-40B4-BE49-F238E27FC236}">
                <a16:creationId xmlns:a16="http://schemas.microsoft.com/office/drawing/2014/main" id="{8856CF9A-E620-1547-8BDE-E324FA541337}"/>
              </a:ext>
            </a:extLst>
          </p:cNvPr>
          <p:cNvSpPr txBox="1"/>
          <p:nvPr/>
        </p:nvSpPr>
        <p:spPr>
          <a:xfrm>
            <a:off x="2636623" y="4161511"/>
            <a:ext cx="1822615"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Brak standardu</a:t>
            </a:r>
          </a:p>
        </p:txBody>
      </p:sp>
      <p:sp>
        <p:nvSpPr>
          <p:cNvPr id="20" name="TextBox 19">
            <a:extLst>
              <a:ext uri="{FF2B5EF4-FFF2-40B4-BE49-F238E27FC236}">
                <a16:creationId xmlns:a16="http://schemas.microsoft.com/office/drawing/2014/main" id="{546A7BA3-1E19-954E-9063-9486F9E7E3A8}"/>
              </a:ext>
            </a:extLst>
          </p:cNvPr>
          <p:cNvSpPr txBox="1"/>
          <p:nvPr/>
        </p:nvSpPr>
        <p:spPr>
          <a:xfrm>
            <a:off x="10103282" y="4815508"/>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err="1">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893E28C-DCEA-6949-8B2A-6F08E283A4CE}"/>
              </a:ext>
            </a:extLst>
          </p:cNvPr>
          <p:cNvPicPr>
            <a:picLocks noChangeAspect="1"/>
          </p:cNvPicPr>
          <p:nvPr/>
        </p:nvPicPr>
        <p:blipFill>
          <a:blip r:embed="rId3"/>
          <a:stretch>
            <a:fillRect/>
          </a:stretch>
        </p:blipFill>
        <p:spPr>
          <a:xfrm>
            <a:off x="7442337" y="2404711"/>
            <a:ext cx="1756800" cy="1756800"/>
          </a:xfrm>
          <a:prstGeom prst="rect">
            <a:avLst/>
          </a:prstGeom>
        </p:spPr>
      </p:pic>
      <p:pic>
        <p:nvPicPr>
          <p:cNvPr id="9" name="Picture 8">
            <a:extLst>
              <a:ext uri="{FF2B5EF4-FFF2-40B4-BE49-F238E27FC236}">
                <a16:creationId xmlns:a16="http://schemas.microsoft.com/office/drawing/2014/main" id="{AD2596DE-BFEB-1F4A-A4CD-975099098822}"/>
              </a:ext>
            </a:extLst>
          </p:cNvPr>
          <p:cNvPicPr>
            <a:picLocks noChangeAspect="1"/>
          </p:cNvPicPr>
          <p:nvPr/>
        </p:nvPicPr>
        <p:blipFill>
          <a:blip r:embed="rId4"/>
          <a:stretch>
            <a:fillRect/>
          </a:stretch>
        </p:blipFill>
        <p:spPr>
          <a:xfrm>
            <a:off x="2636623" y="2566294"/>
            <a:ext cx="1756800" cy="1756800"/>
          </a:xfrm>
          <a:prstGeom prst="rect">
            <a:avLst/>
          </a:prstGeom>
        </p:spPr>
      </p:pic>
      <p:sp>
        <p:nvSpPr>
          <p:cNvPr id="16" name="TextBox 15">
            <a:extLst>
              <a:ext uri="{FF2B5EF4-FFF2-40B4-BE49-F238E27FC236}">
                <a16:creationId xmlns:a16="http://schemas.microsoft.com/office/drawing/2014/main" id="{78CFEF57-C079-B540-BF40-A7B48FA27824}"/>
              </a:ext>
            </a:extLst>
          </p:cNvPr>
          <p:cNvSpPr txBox="1"/>
          <p:nvPr/>
        </p:nvSpPr>
        <p:spPr>
          <a:xfrm>
            <a:off x="7245923" y="4161511"/>
            <a:ext cx="2149627"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Czas wygaśnięcia</a:t>
            </a:r>
          </a:p>
        </p:txBody>
      </p:sp>
    </p:spTree>
    <p:extLst>
      <p:ext uri="{BB962C8B-B14F-4D97-AF65-F5344CB8AC3E}">
        <p14:creationId xmlns:p14="http://schemas.microsoft.com/office/powerpoint/2010/main" val="257935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OAUTH 2.0</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TextBox 2">
            <a:extLst>
              <a:ext uri="{FF2B5EF4-FFF2-40B4-BE49-F238E27FC236}">
                <a16:creationId xmlns:a16="http://schemas.microsoft.com/office/drawing/2014/main" id="{E70AA812-0F68-804A-9D6E-A9F14FADA1EF}"/>
              </a:ext>
            </a:extLst>
          </p:cNvPr>
          <p:cNvSpPr txBox="1"/>
          <p:nvPr/>
        </p:nvSpPr>
        <p:spPr>
          <a:xfrm>
            <a:off x="5836082" y="256629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8856CF9A-E620-1547-8BDE-E324FA541337}"/>
              </a:ext>
            </a:extLst>
          </p:cNvPr>
          <p:cNvSpPr txBox="1"/>
          <p:nvPr/>
        </p:nvSpPr>
        <p:spPr>
          <a:xfrm>
            <a:off x="638200" y="4307400"/>
            <a:ext cx="2135200"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Ustandaryzowany</a:t>
            </a:r>
          </a:p>
        </p:txBody>
      </p:sp>
      <p:sp>
        <p:nvSpPr>
          <p:cNvPr id="20" name="TextBox 19">
            <a:extLst>
              <a:ext uri="{FF2B5EF4-FFF2-40B4-BE49-F238E27FC236}">
                <a16:creationId xmlns:a16="http://schemas.microsoft.com/office/drawing/2014/main" id="{546A7BA3-1E19-954E-9063-9486F9E7E3A8}"/>
              </a:ext>
            </a:extLst>
          </p:cNvPr>
          <p:cNvSpPr txBox="1"/>
          <p:nvPr/>
        </p:nvSpPr>
        <p:spPr>
          <a:xfrm>
            <a:off x="10103282" y="4815508"/>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AD2596DE-BFEB-1F4A-A4CD-975099098822}"/>
              </a:ext>
            </a:extLst>
          </p:cNvPr>
          <p:cNvPicPr>
            <a:picLocks noChangeAspect="1"/>
          </p:cNvPicPr>
          <p:nvPr/>
        </p:nvPicPr>
        <p:blipFill>
          <a:blip r:embed="rId3"/>
          <a:stretch>
            <a:fillRect/>
          </a:stretch>
        </p:blipFill>
        <p:spPr>
          <a:xfrm>
            <a:off x="832202" y="2550599"/>
            <a:ext cx="1756800" cy="1756800"/>
          </a:xfrm>
          <a:prstGeom prst="rect">
            <a:avLst/>
          </a:prstGeom>
        </p:spPr>
      </p:pic>
      <p:sp>
        <p:nvSpPr>
          <p:cNvPr id="16" name="TextBox 15">
            <a:extLst>
              <a:ext uri="{FF2B5EF4-FFF2-40B4-BE49-F238E27FC236}">
                <a16:creationId xmlns:a16="http://schemas.microsoft.com/office/drawing/2014/main" id="{78CFEF57-C079-B540-BF40-A7B48FA27824}"/>
              </a:ext>
            </a:extLst>
          </p:cNvPr>
          <p:cNvSpPr txBox="1"/>
          <p:nvPr/>
        </p:nvSpPr>
        <p:spPr>
          <a:xfrm>
            <a:off x="3008599" y="4307400"/>
            <a:ext cx="3282950"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Zarządzanie uprawnieniami</a:t>
            </a:r>
          </a:p>
        </p:txBody>
      </p:sp>
      <p:pic>
        <p:nvPicPr>
          <p:cNvPr id="10" name="Picture 9">
            <a:extLst>
              <a:ext uri="{FF2B5EF4-FFF2-40B4-BE49-F238E27FC236}">
                <a16:creationId xmlns:a16="http://schemas.microsoft.com/office/drawing/2014/main" id="{1B298FF2-3F56-A341-8B20-A1E2AB58E2D3}"/>
              </a:ext>
            </a:extLst>
          </p:cNvPr>
          <p:cNvPicPr>
            <a:picLocks noChangeAspect="1"/>
          </p:cNvPicPr>
          <p:nvPr/>
        </p:nvPicPr>
        <p:blipFill>
          <a:blip r:embed="rId4"/>
          <a:stretch>
            <a:fillRect/>
          </a:stretch>
        </p:blipFill>
        <p:spPr>
          <a:xfrm>
            <a:off x="3771674" y="2405950"/>
            <a:ext cx="1756800" cy="1756800"/>
          </a:xfrm>
          <a:prstGeom prst="rect">
            <a:avLst/>
          </a:prstGeom>
        </p:spPr>
      </p:pic>
      <p:sp>
        <p:nvSpPr>
          <p:cNvPr id="13" name="TextBox 12">
            <a:extLst>
              <a:ext uri="{FF2B5EF4-FFF2-40B4-BE49-F238E27FC236}">
                <a16:creationId xmlns:a16="http://schemas.microsoft.com/office/drawing/2014/main" id="{60843F1F-4F51-2349-A46F-D375ACB63694}"/>
              </a:ext>
            </a:extLst>
          </p:cNvPr>
          <p:cNvSpPr txBox="1"/>
          <p:nvPr/>
        </p:nvSpPr>
        <p:spPr>
          <a:xfrm>
            <a:off x="6711146" y="4307400"/>
            <a:ext cx="2138406"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Stworzony do API</a:t>
            </a:r>
          </a:p>
        </p:txBody>
      </p:sp>
      <p:pic>
        <p:nvPicPr>
          <p:cNvPr id="11" name="Picture 10">
            <a:extLst>
              <a:ext uri="{FF2B5EF4-FFF2-40B4-BE49-F238E27FC236}">
                <a16:creationId xmlns:a16="http://schemas.microsoft.com/office/drawing/2014/main" id="{983D8BE6-55F7-A941-B364-8498D09A43B8}"/>
              </a:ext>
            </a:extLst>
          </p:cNvPr>
          <p:cNvPicPr>
            <a:picLocks noChangeAspect="1"/>
          </p:cNvPicPr>
          <p:nvPr/>
        </p:nvPicPr>
        <p:blipFill>
          <a:blip r:embed="rId5"/>
          <a:stretch>
            <a:fillRect/>
          </a:stretch>
        </p:blipFill>
        <p:spPr>
          <a:xfrm>
            <a:off x="9686564" y="2405950"/>
            <a:ext cx="1756800" cy="1756800"/>
          </a:xfrm>
          <a:prstGeom prst="rect">
            <a:avLst/>
          </a:prstGeom>
        </p:spPr>
      </p:pic>
      <p:sp>
        <p:nvSpPr>
          <p:cNvPr id="17" name="TextBox 16">
            <a:extLst>
              <a:ext uri="{FF2B5EF4-FFF2-40B4-BE49-F238E27FC236}">
                <a16:creationId xmlns:a16="http://schemas.microsoft.com/office/drawing/2014/main" id="{CA2B7879-B0F4-CE4A-8482-259778014D91}"/>
              </a:ext>
            </a:extLst>
          </p:cNvPr>
          <p:cNvSpPr txBox="1"/>
          <p:nvPr/>
        </p:nvSpPr>
        <p:spPr>
          <a:xfrm>
            <a:off x="9312217" y="4307399"/>
            <a:ext cx="2505494"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Delegacja uprawnień</a:t>
            </a:r>
          </a:p>
        </p:txBody>
      </p:sp>
      <p:pic>
        <p:nvPicPr>
          <p:cNvPr id="14" name="Picture 13">
            <a:extLst>
              <a:ext uri="{FF2B5EF4-FFF2-40B4-BE49-F238E27FC236}">
                <a16:creationId xmlns:a16="http://schemas.microsoft.com/office/drawing/2014/main" id="{D8B2E242-1D1C-9341-A0AD-5C9879EB39BD}"/>
              </a:ext>
            </a:extLst>
          </p:cNvPr>
          <p:cNvPicPr>
            <a:picLocks noChangeAspect="1"/>
          </p:cNvPicPr>
          <p:nvPr/>
        </p:nvPicPr>
        <p:blipFill>
          <a:blip r:embed="rId6"/>
          <a:stretch>
            <a:fillRect/>
          </a:stretch>
        </p:blipFill>
        <p:spPr>
          <a:xfrm>
            <a:off x="6901949" y="2539948"/>
            <a:ext cx="1756800" cy="1756800"/>
          </a:xfrm>
          <a:prstGeom prst="rect">
            <a:avLst/>
          </a:prstGeom>
        </p:spPr>
      </p:pic>
    </p:spTree>
    <p:extLst>
      <p:ext uri="{BB962C8B-B14F-4D97-AF65-F5344CB8AC3E}">
        <p14:creationId xmlns:p14="http://schemas.microsoft.com/office/powerpoint/2010/main" val="334040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3"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OAUTH 2.0</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TextBox 2">
            <a:extLst>
              <a:ext uri="{FF2B5EF4-FFF2-40B4-BE49-F238E27FC236}">
                <a16:creationId xmlns:a16="http://schemas.microsoft.com/office/drawing/2014/main" id="{E70AA812-0F68-804A-9D6E-A9F14FADA1EF}"/>
              </a:ext>
            </a:extLst>
          </p:cNvPr>
          <p:cNvSpPr txBox="1"/>
          <p:nvPr/>
        </p:nvSpPr>
        <p:spPr>
          <a:xfrm>
            <a:off x="5836082" y="256629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8856CF9A-E620-1547-8BDE-E324FA541337}"/>
              </a:ext>
            </a:extLst>
          </p:cNvPr>
          <p:cNvSpPr txBox="1"/>
          <p:nvPr/>
        </p:nvSpPr>
        <p:spPr>
          <a:xfrm>
            <a:off x="638200" y="4307400"/>
            <a:ext cx="2119170"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Aplikacja kliencka</a:t>
            </a:r>
          </a:p>
        </p:txBody>
      </p:sp>
      <p:sp>
        <p:nvSpPr>
          <p:cNvPr id="20" name="TextBox 19">
            <a:extLst>
              <a:ext uri="{FF2B5EF4-FFF2-40B4-BE49-F238E27FC236}">
                <a16:creationId xmlns:a16="http://schemas.microsoft.com/office/drawing/2014/main" id="{546A7BA3-1E19-954E-9063-9486F9E7E3A8}"/>
              </a:ext>
            </a:extLst>
          </p:cNvPr>
          <p:cNvSpPr txBox="1"/>
          <p:nvPr/>
        </p:nvSpPr>
        <p:spPr>
          <a:xfrm>
            <a:off x="10103282" y="4815508"/>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err="1">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78CFEF57-C079-B540-BF40-A7B48FA27824}"/>
              </a:ext>
            </a:extLst>
          </p:cNvPr>
          <p:cNvSpPr txBox="1"/>
          <p:nvPr/>
        </p:nvSpPr>
        <p:spPr>
          <a:xfrm>
            <a:off x="3529285" y="4316536"/>
            <a:ext cx="2135200"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Właściciel danych</a:t>
            </a:r>
          </a:p>
        </p:txBody>
      </p:sp>
      <p:sp>
        <p:nvSpPr>
          <p:cNvPr id="13" name="TextBox 12">
            <a:extLst>
              <a:ext uri="{FF2B5EF4-FFF2-40B4-BE49-F238E27FC236}">
                <a16:creationId xmlns:a16="http://schemas.microsoft.com/office/drawing/2014/main" id="{60843F1F-4F51-2349-A46F-D375ACB63694}"/>
              </a:ext>
            </a:extLst>
          </p:cNvPr>
          <p:cNvSpPr txBox="1"/>
          <p:nvPr/>
        </p:nvSpPr>
        <p:spPr>
          <a:xfrm>
            <a:off x="6573746" y="4316536"/>
            <a:ext cx="2345194"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Serwer autentykacji</a:t>
            </a:r>
          </a:p>
        </p:txBody>
      </p:sp>
      <p:sp>
        <p:nvSpPr>
          <p:cNvPr id="17" name="TextBox 16">
            <a:extLst>
              <a:ext uri="{FF2B5EF4-FFF2-40B4-BE49-F238E27FC236}">
                <a16:creationId xmlns:a16="http://schemas.microsoft.com/office/drawing/2014/main" id="{CA2B7879-B0F4-CE4A-8482-259778014D91}"/>
              </a:ext>
            </a:extLst>
          </p:cNvPr>
          <p:cNvSpPr txBox="1"/>
          <p:nvPr/>
        </p:nvSpPr>
        <p:spPr>
          <a:xfrm>
            <a:off x="9221718" y="4316535"/>
            <a:ext cx="2677015"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Strzeżony zasób (API)</a:t>
            </a:r>
          </a:p>
        </p:txBody>
      </p:sp>
      <p:pic>
        <p:nvPicPr>
          <p:cNvPr id="5" name="Picture 4">
            <a:extLst>
              <a:ext uri="{FF2B5EF4-FFF2-40B4-BE49-F238E27FC236}">
                <a16:creationId xmlns:a16="http://schemas.microsoft.com/office/drawing/2014/main" id="{C9D00C04-79FA-7741-A2B2-A4296FE027E6}"/>
              </a:ext>
            </a:extLst>
          </p:cNvPr>
          <p:cNvPicPr>
            <a:picLocks noChangeAspect="1"/>
          </p:cNvPicPr>
          <p:nvPr/>
        </p:nvPicPr>
        <p:blipFill>
          <a:blip r:embed="rId3"/>
          <a:stretch>
            <a:fillRect/>
          </a:stretch>
        </p:blipFill>
        <p:spPr>
          <a:xfrm>
            <a:off x="789134" y="2544421"/>
            <a:ext cx="1756800" cy="1756800"/>
          </a:xfrm>
          <a:prstGeom prst="rect">
            <a:avLst/>
          </a:prstGeom>
        </p:spPr>
      </p:pic>
      <p:pic>
        <p:nvPicPr>
          <p:cNvPr id="14" name="Picture 13">
            <a:extLst>
              <a:ext uri="{FF2B5EF4-FFF2-40B4-BE49-F238E27FC236}">
                <a16:creationId xmlns:a16="http://schemas.microsoft.com/office/drawing/2014/main" id="{2AF669BD-D68A-D641-8EC5-589E4F5C3FF8}"/>
              </a:ext>
            </a:extLst>
          </p:cNvPr>
          <p:cNvPicPr>
            <a:picLocks noChangeAspect="1"/>
          </p:cNvPicPr>
          <p:nvPr/>
        </p:nvPicPr>
        <p:blipFill>
          <a:blip r:embed="rId4"/>
          <a:stretch>
            <a:fillRect/>
          </a:stretch>
        </p:blipFill>
        <p:spPr>
          <a:xfrm>
            <a:off x="3718485" y="2566294"/>
            <a:ext cx="1756800" cy="1756800"/>
          </a:xfrm>
          <a:prstGeom prst="rect">
            <a:avLst/>
          </a:prstGeom>
        </p:spPr>
      </p:pic>
      <p:pic>
        <p:nvPicPr>
          <p:cNvPr id="19" name="Picture 18">
            <a:extLst>
              <a:ext uri="{FF2B5EF4-FFF2-40B4-BE49-F238E27FC236}">
                <a16:creationId xmlns:a16="http://schemas.microsoft.com/office/drawing/2014/main" id="{CC129E7F-ADC3-AB4B-B53E-C05CD4FF3D2A}"/>
              </a:ext>
            </a:extLst>
          </p:cNvPr>
          <p:cNvPicPr>
            <a:picLocks noChangeAspect="1"/>
          </p:cNvPicPr>
          <p:nvPr/>
        </p:nvPicPr>
        <p:blipFill>
          <a:blip r:embed="rId5"/>
          <a:stretch>
            <a:fillRect/>
          </a:stretch>
        </p:blipFill>
        <p:spPr>
          <a:xfrm>
            <a:off x="6866840" y="2566294"/>
            <a:ext cx="1756800" cy="1756800"/>
          </a:xfrm>
          <a:prstGeom prst="rect">
            <a:avLst/>
          </a:prstGeom>
        </p:spPr>
      </p:pic>
      <p:sp>
        <p:nvSpPr>
          <p:cNvPr id="24" name="TextBox 23">
            <a:extLst>
              <a:ext uri="{FF2B5EF4-FFF2-40B4-BE49-F238E27FC236}">
                <a16:creationId xmlns:a16="http://schemas.microsoft.com/office/drawing/2014/main" id="{8917D09A-898B-C844-9DEF-BABAE9FE368A}"/>
              </a:ext>
            </a:extLst>
          </p:cNvPr>
          <p:cNvSpPr txBox="1"/>
          <p:nvPr/>
        </p:nvSpPr>
        <p:spPr>
          <a:xfrm>
            <a:off x="675870" y="4699985"/>
            <a:ext cx="2043829"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a:ea typeface="Arial Unicode MS" pitchFamily="34" charset="-128"/>
                <a:cs typeface="Arial Unicode MS" pitchFamily="34" charset="-128"/>
              </a:rPr>
              <a:t>Client </a:t>
            </a:r>
            <a:r>
              <a:rPr lang="pl-PL" kern="0" dirty="0" err="1">
                <a:ea typeface="Arial Unicode MS" pitchFamily="34" charset="-128"/>
                <a:cs typeface="Arial Unicode MS" pitchFamily="34" charset="-128"/>
              </a:rPr>
              <a:t>application</a:t>
            </a:r>
            <a:endParaRPr lang="pl-PL" kern="0" dirty="0">
              <a:ea typeface="Arial Unicode MS" pitchFamily="34" charset="-128"/>
              <a:cs typeface="Arial Unicode MS" pitchFamily="34" charset="-128"/>
            </a:endParaRPr>
          </a:p>
        </p:txBody>
      </p:sp>
      <p:sp>
        <p:nvSpPr>
          <p:cNvPr id="25" name="Rectangle 24">
            <a:extLst>
              <a:ext uri="{FF2B5EF4-FFF2-40B4-BE49-F238E27FC236}">
                <a16:creationId xmlns:a16="http://schemas.microsoft.com/office/drawing/2014/main" id="{3CF082C7-FD41-0B47-8A5F-65AE4401603D}"/>
              </a:ext>
            </a:extLst>
          </p:cNvPr>
          <p:cNvSpPr/>
          <p:nvPr/>
        </p:nvSpPr>
        <p:spPr>
          <a:xfrm>
            <a:off x="3481099" y="4653818"/>
            <a:ext cx="2140330" cy="415498"/>
          </a:xfrm>
          <a:prstGeom prst="rect">
            <a:avLst/>
          </a:prstGeom>
        </p:spPr>
        <p:txBody>
          <a:bodyPr wrap="none">
            <a:spAutoFit/>
          </a:bodyPr>
          <a:lstStyle/>
          <a:p>
            <a:r>
              <a:rPr lang="pl-PL" kern="0" dirty="0">
                <a:ea typeface="Arial Unicode MS" pitchFamily="34" charset="-128"/>
                <a:cs typeface="Arial Unicode MS" pitchFamily="34" charset="-128"/>
              </a:rPr>
              <a:t>Resource </a:t>
            </a:r>
            <a:r>
              <a:rPr lang="pl-PL" kern="0" dirty="0" err="1">
                <a:ea typeface="Arial Unicode MS" pitchFamily="34" charset="-128"/>
                <a:cs typeface="Arial Unicode MS" pitchFamily="34" charset="-128"/>
              </a:rPr>
              <a:t>owner</a:t>
            </a:r>
            <a:endParaRPr lang="pl-PL" dirty="0"/>
          </a:p>
        </p:txBody>
      </p:sp>
      <p:sp>
        <p:nvSpPr>
          <p:cNvPr id="26" name="TextBox 25">
            <a:extLst>
              <a:ext uri="{FF2B5EF4-FFF2-40B4-BE49-F238E27FC236}">
                <a16:creationId xmlns:a16="http://schemas.microsoft.com/office/drawing/2014/main" id="{5D9CC083-4A79-D044-910E-B942385811AE}"/>
              </a:ext>
            </a:extLst>
          </p:cNvPr>
          <p:cNvSpPr txBox="1"/>
          <p:nvPr/>
        </p:nvSpPr>
        <p:spPr>
          <a:xfrm>
            <a:off x="6573746" y="4699985"/>
            <a:ext cx="2390078"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err="1">
                <a:ea typeface="Arial Unicode MS" pitchFamily="34" charset="-128"/>
                <a:cs typeface="Arial Unicode MS" pitchFamily="34" charset="-128"/>
              </a:rPr>
              <a:t>Authorization</a:t>
            </a:r>
            <a:r>
              <a:rPr lang="pl-PL" kern="0" dirty="0">
                <a:ea typeface="Arial Unicode MS" pitchFamily="34" charset="-128"/>
                <a:cs typeface="Arial Unicode MS" pitchFamily="34" charset="-128"/>
              </a:rPr>
              <a:t> </a:t>
            </a:r>
            <a:r>
              <a:rPr lang="pl-PL" kern="0" dirty="0" err="1">
                <a:ea typeface="Arial Unicode MS" pitchFamily="34" charset="-128"/>
                <a:cs typeface="Arial Unicode MS" pitchFamily="34" charset="-128"/>
              </a:rPr>
              <a:t>server</a:t>
            </a:r>
            <a:endParaRPr lang="pl-PL" kern="0" dirty="0">
              <a:ea typeface="Arial Unicode MS" pitchFamily="34" charset="-128"/>
              <a:cs typeface="Arial Unicode MS" pitchFamily="34" charset="-128"/>
            </a:endParaRPr>
          </a:p>
        </p:txBody>
      </p:sp>
      <p:sp>
        <p:nvSpPr>
          <p:cNvPr id="27" name="TextBox 26">
            <a:extLst>
              <a:ext uri="{FF2B5EF4-FFF2-40B4-BE49-F238E27FC236}">
                <a16:creationId xmlns:a16="http://schemas.microsoft.com/office/drawing/2014/main" id="{12E00209-AEE0-DB46-BA6A-5C08830E2F55}"/>
              </a:ext>
            </a:extLst>
          </p:cNvPr>
          <p:cNvSpPr txBox="1"/>
          <p:nvPr/>
        </p:nvSpPr>
        <p:spPr>
          <a:xfrm>
            <a:off x="9424498" y="4699985"/>
            <a:ext cx="2271456" cy="32316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kern="0" dirty="0" err="1">
                <a:ea typeface="Arial Unicode MS" pitchFamily="34" charset="-128"/>
                <a:cs typeface="Arial Unicode MS" pitchFamily="34" charset="-128"/>
              </a:rPr>
              <a:t>Protected</a:t>
            </a:r>
            <a:r>
              <a:rPr lang="pl-PL" kern="0" dirty="0">
                <a:ea typeface="Arial Unicode MS" pitchFamily="34" charset="-128"/>
                <a:cs typeface="Arial Unicode MS" pitchFamily="34" charset="-128"/>
              </a:rPr>
              <a:t> </a:t>
            </a:r>
            <a:r>
              <a:rPr lang="pl-PL" kern="0" dirty="0" err="1">
                <a:ea typeface="Arial Unicode MS" pitchFamily="34" charset="-128"/>
                <a:cs typeface="Arial Unicode MS" pitchFamily="34" charset="-128"/>
              </a:rPr>
              <a:t>resource</a:t>
            </a:r>
            <a:endParaRPr lang="pl-PL" kern="0" dirty="0">
              <a:ea typeface="Arial Unicode MS" pitchFamily="34" charset="-128"/>
              <a:cs typeface="Arial Unicode MS" pitchFamily="34" charset="-128"/>
            </a:endParaRPr>
          </a:p>
        </p:txBody>
      </p:sp>
      <p:pic>
        <p:nvPicPr>
          <p:cNvPr id="30" name="Picture 29">
            <a:extLst>
              <a:ext uri="{FF2B5EF4-FFF2-40B4-BE49-F238E27FC236}">
                <a16:creationId xmlns:a16="http://schemas.microsoft.com/office/drawing/2014/main" id="{F862F7A3-80BF-DD40-A4DE-5E68D94DCA10}"/>
              </a:ext>
            </a:extLst>
          </p:cNvPr>
          <p:cNvPicPr>
            <a:picLocks noChangeAspect="1"/>
          </p:cNvPicPr>
          <p:nvPr/>
        </p:nvPicPr>
        <p:blipFill>
          <a:blip r:embed="rId6"/>
          <a:stretch>
            <a:fillRect/>
          </a:stretch>
        </p:blipFill>
        <p:spPr>
          <a:xfrm>
            <a:off x="9654333" y="2566294"/>
            <a:ext cx="1756800" cy="1756800"/>
          </a:xfrm>
          <a:prstGeom prst="rect">
            <a:avLst/>
          </a:prstGeom>
        </p:spPr>
      </p:pic>
    </p:spTree>
    <p:extLst>
      <p:ext uri="{BB962C8B-B14F-4D97-AF65-F5344CB8AC3E}">
        <p14:creationId xmlns:p14="http://schemas.microsoft.com/office/powerpoint/2010/main" val="233533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3" grpId="0"/>
      <p:bldP spid="17" grpId="0"/>
      <p:bldP spid="24" grpId="0"/>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OAUTH FLOW 2.0</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TextBox 2">
            <a:extLst>
              <a:ext uri="{FF2B5EF4-FFF2-40B4-BE49-F238E27FC236}">
                <a16:creationId xmlns:a16="http://schemas.microsoft.com/office/drawing/2014/main" id="{E70AA812-0F68-804A-9D6E-A9F14FADA1EF}"/>
              </a:ext>
            </a:extLst>
          </p:cNvPr>
          <p:cNvSpPr txBox="1"/>
          <p:nvPr/>
        </p:nvSpPr>
        <p:spPr>
          <a:xfrm>
            <a:off x="5836082" y="256629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a:ea typeface="Arial Unicode MS" pitchFamily="34" charset="-128"/>
              <a:cs typeface="Arial Unicode MS" pitchFamily="34" charset="-128"/>
            </a:endParaRPr>
          </a:p>
        </p:txBody>
      </p:sp>
      <p:sp>
        <p:nvSpPr>
          <p:cNvPr id="17" name="TextBox 16">
            <a:extLst>
              <a:ext uri="{FF2B5EF4-FFF2-40B4-BE49-F238E27FC236}">
                <a16:creationId xmlns:a16="http://schemas.microsoft.com/office/drawing/2014/main" id="{CA2B7879-B0F4-CE4A-8482-259778014D91}"/>
              </a:ext>
            </a:extLst>
          </p:cNvPr>
          <p:cNvSpPr txBox="1"/>
          <p:nvPr/>
        </p:nvSpPr>
        <p:spPr>
          <a:xfrm>
            <a:off x="725998" y="2750323"/>
            <a:ext cx="1303242"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Resource </a:t>
            </a:r>
            <a:r>
              <a:rPr lang="pl-PL" sz="1400" kern="0" dirty="0" err="1">
                <a:ea typeface="Arial Unicode MS" pitchFamily="34" charset="-128"/>
                <a:cs typeface="Arial Unicode MS" pitchFamily="34" charset="-128"/>
              </a:rPr>
              <a:t>owner</a:t>
            </a:r>
            <a:endParaRPr lang="pl-PL" sz="1400" kern="0" dirty="0">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9D00C04-79FA-7741-A2B2-A4296FE027E6}"/>
              </a:ext>
            </a:extLst>
          </p:cNvPr>
          <p:cNvPicPr>
            <a:picLocks noChangeAspect="1"/>
          </p:cNvPicPr>
          <p:nvPr/>
        </p:nvPicPr>
        <p:blipFill>
          <a:blip r:embed="rId3"/>
          <a:stretch>
            <a:fillRect/>
          </a:stretch>
        </p:blipFill>
        <p:spPr>
          <a:xfrm>
            <a:off x="501335" y="4478117"/>
            <a:ext cx="1756800" cy="1756800"/>
          </a:xfrm>
          <a:prstGeom prst="rect">
            <a:avLst/>
          </a:prstGeom>
        </p:spPr>
      </p:pic>
      <p:pic>
        <p:nvPicPr>
          <p:cNvPr id="14" name="Picture 13">
            <a:extLst>
              <a:ext uri="{FF2B5EF4-FFF2-40B4-BE49-F238E27FC236}">
                <a16:creationId xmlns:a16="http://schemas.microsoft.com/office/drawing/2014/main" id="{2AF669BD-D68A-D641-8EC5-589E4F5C3FF8}"/>
              </a:ext>
            </a:extLst>
          </p:cNvPr>
          <p:cNvPicPr>
            <a:picLocks noChangeAspect="1"/>
          </p:cNvPicPr>
          <p:nvPr/>
        </p:nvPicPr>
        <p:blipFill>
          <a:blip r:embed="rId4"/>
          <a:stretch>
            <a:fillRect/>
          </a:stretch>
        </p:blipFill>
        <p:spPr>
          <a:xfrm>
            <a:off x="499219" y="1086493"/>
            <a:ext cx="1756800" cy="1756800"/>
          </a:xfrm>
          <a:prstGeom prst="rect">
            <a:avLst/>
          </a:prstGeom>
        </p:spPr>
      </p:pic>
      <p:pic>
        <p:nvPicPr>
          <p:cNvPr id="19" name="Picture 18">
            <a:extLst>
              <a:ext uri="{FF2B5EF4-FFF2-40B4-BE49-F238E27FC236}">
                <a16:creationId xmlns:a16="http://schemas.microsoft.com/office/drawing/2014/main" id="{CC129E7F-ADC3-AB4B-B53E-C05CD4FF3D2A}"/>
              </a:ext>
            </a:extLst>
          </p:cNvPr>
          <p:cNvPicPr>
            <a:picLocks noChangeAspect="1"/>
          </p:cNvPicPr>
          <p:nvPr/>
        </p:nvPicPr>
        <p:blipFill>
          <a:blip r:embed="rId5"/>
          <a:stretch>
            <a:fillRect/>
          </a:stretch>
        </p:blipFill>
        <p:spPr>
          <a:xfrm>
            <a:off x="9576000" y="1087200"/>
            <a:ext cx="1756800" cy="1756800"/>
          </a:xfrm>
          <a:prstGeom prst="rect">
            <a:avLst/>
          </a:prstGeom>
        </p:spPr>
      </p:pic>
      <p:cxnSp>
        <p:nvCxnSpPr>
          <p:cNvPr id="6" name="Straight Arrow Connector 5">
            <a:extLst>
              <a:ext uri="{FF2B5EF4-FFF2-40B4-BE49-F238E27FC236}">
                <a16:creationId xmlns:a16="http://schemas.microsoft.com/office/drawing/2014/main" id="{0AF169D1-FE80-AA4D-99FC-94401FDA1E7A}"/>
              </a:ext>
            </a:extLst>
          </p:cNvPr>
          <p:cNvCxnSpPr>
            <a:cxnSpLocks/>
          </p:cNvCxnSpPr>
          <p:nvPr/>
        </p:nvCxnSpPr>
        <p:spPr>
          <a:xfrm flipV="1">
            <a:off x="1100528" y="3096700"/>
            <a:ext cx="0" cy="15430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DF9A64-6415-2140-AFF9-927831F9EDDD}"/>
              </a:ext>
            </a:extLst>
          </p:cNvPr>
          <p:cNvCxnSpPr>
            <a:cxnSpLocks/>
          </p:cNvCxnSpPr>
          <p:nvPr/>
        </p:nvCxnSpPr>
        <p:spPr>
          <a:xfrm rot="10800000" flipV="1">
            <a:off x="1619637" y="3121892"/>
            <a:ext cx="0" cy="15430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AF05CBC-B1E0-D347-97D3-D6FE12698724}"/>
              </a:ext>
            </a:extLst>
          </p:cNvPr>
          <p:cNvSpPr txBox="1"/>
          <p:nvPr/>
        </p:nvSpPr>
        <p:spPr>
          <a:xfrm>
            <a:off x="695541" y="6162190"/>
            <a:ext cx="136415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Client </a:t>
            </a:r>
            <a:r>
              <a:rPr lang="pl-PL" sz="1400" kern="0" dirty="0" err="1">
                <a:ea typeface="Arial Unicode MS" pitchFamily="34" charset="-128"/>
                <a:cs typeface="Arial Unicode MS" pitchFamily="34" charset="-128"/>
              </a:rPr>
              <a:t>application</a:t>
            </a:r>
            <a:endParaRPr lang="pl-PL" sz="1400" kern="0" dirty="0">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3F6CC92B-6CB5-7447-BD80-E4D8387EB555}"/>
              </a:ext>
            </a:extLst>
          </p:cNvPr>
          <p:cNvSpPr txBox="1"/>
          <p:nvPr/>
        </p:nvSpPr>
        <p:spPr>
          <a:xfrm>
            <a:off x="9640926" y="2781449"/>
            <a:ext cx="162223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Authorization</a:t>
            </a:r>
            <a:r>
              <a:rPr lang="pl-PL" sz="1400" kern="0" dirty="0">
                <a:ea typeface="Arial Unicode MS" pitchFamily="34" charset="-128"/>
                <a:cs typeface="Arial Unicode MS" pitchFamily="34" charset="-128"/>
              </a:rPr>
              <a:t> Server</a:t>
            </a:r>
          </a:p>
        </p:txBody>
      </p:sp>
      <p:sp>
        <p:nvSpPr>
          <p:cNvPr id="30" name="TextBox 29">
            <a:extLst>
              <a:ext uri="{FF2B5EF4-FFF2-40B4-BE49-F238E27FC236}">
                <a16:creationId xmlns:a16="http://schemas.microsoft.com/office/drawing/2014/main" id="{57C33060-0233-6747-88E7-C509FBB2F7A4}"/>
              </a:ext>
            </a:extLst>
          </p:cNvPr>
          <p:cNvSpPr txBox="1"/>
          <p:nvPr/>
        </p:nvSpPr>
        <p:spPr>
          <a:xfrm>
            <a:off x="9576000" y="6219101"/>
            <a:ext cx="185146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Protected</a:t>
            </a:r>
            <a:r>
              <a:rPr lang="pl-PL" sz="1400" kern="0" dirty="0">
                <a:ea typeface="Arial Unicode MS" pitchFamily="34" charset="-128"/>
                <a:cs typeface="Arial Unicode MS" pitchFamily="34" charset="-128"/>
              </a:rPr>
              <a:t> </a:t>
            </a:r>
            <a:r>
              <a:rPr lang="pl-PL" sz="1400" kern="0" dirty="0" err="1">
                <a:ea typeface="Arial Unicode MS" pitchFamily="34" charset="-128"/>
                <a:cs typeface="Arial Unicode MS" pitchFamily="34" charset="-128"/>
              </a:rPr>
              <a:t>resource</a:t>
            </a:r>
            <a:r>
              <a:rPr lang="pl-PL" sz="1400" kern="0" dirty="0">
                <a:ea typeface="Arial Unicode MS" pitchFamily="34" charset="-128"/>
                <a:cs typeface="Arial Unicode MS" pitchFamily="34" charset="-128"/>
              </a:rPr>
              <a:t> API</a:t>
            </a:r>
          </a:p>
        </p:txBody>
      </p:sp>
      <p:cxnSp>
        <p:nvCxnSpPr>
          <p:cNvPr id="8" name="Straight Arrow Connector 7">
            <a:extLst>
              <a:ext uri="{FF2B5EF4-FFF2-40B4-BE49-F238E27FC236}">
                <a16:creationId xmlns:a16="http://schemas.microsoft.com/office/drawing/2014/main" id="{8104EDB4-A97F-6643-AEA7-4D7C2E91EA9A}"/>
              </a:ext>
            </a:extLst>
          </p:cNvPr>
          <p:cNvCxnSpPr>
            <a:cxnSpLocks/>
            <a:stCxn id="5" idx="3"/>
          </p:cNvCxnSpPr>
          <p:nvPr/>
        </p:nvCxnSpPr>
        <p:spPr>
          <a:xfrm>
            <a:off x="2258135" y="5356517"/>
            <a:ext cx="7322057"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17594D9-DB40-9842-B5BA-DDBBCD032963}"/>
              </a:ext>
            </a:extLst>
          </p:cNvPr>
          <p:cNvCxnSpPr>
            <a:stCxn id="14" idx="3"/>
            <a:endCxn id="19" idx="1"/>
          </p:cNvCxnSpPr>
          <p:nvPr/>
        </p:nvCxnSpPr>
        <p:spPr>
          <a:xfrm>
            <a:off x="2256019" y="1964893"/>
            <a:ext cx="7319981" cy="707"/>
          </a:xfrm>
          <a:prstGeom prst="bentConnector3">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C0229B-2852-1440-BDAD-2F921584D452}"/>
              </a:ext>
            </a:extLst>
          </p:cNvPr>
          <p:cNvCxnSpPr>
            <a:cxnSpLocks/>
          </p:cNvCxnSpPr>
          <p:nvPr/>
        </p:nvCxnSpPr>
        <p:spPr>
          <a:xfrm>
            <a:off x="10452046" y="3125876"/>
            <a:ext cx="6546" cy="1427618"/>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6644B96-A2BB-444A-A2E6-F451CAEAA741}"/>
              </a:ext>
            </a:extLst>
          </p:cNvPr>
          <p:cNvCxnSpPr>
            <a:cxnSpLocks/>
          </p:cNvCxnSpPr>
          <p:nvPr/>
        </p:nvCxnSpPr>
        <p:spPr>
          <a:xfrm flipV="1">
            <a:off x="2421884" y="2348396"/>
            <a:ext cx="6858398" cy="216120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2436B6F-ADA0-904D-98B7-B97C138C8C5B}"/>
              </a:ext>
            </a:extLst>
          </p:cNvPr>
          <p:cNvCxnSpPr>
            <a:cxnSpLocks/>
          </p:cNvCxnSpPr>
          <p:nvPr/>
        </p:nvCxnSpPr>
        <p:spPr>
          <a:xfrm rot="10800000" flipV="1">
            <a:off x="2486810" y="2580455"/>
            <a:ext cx="6858398" cy="216120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5D85790-A426-234C-8AC9-068FECB6D6B7}"/>
              </a:ext>
            </a:extLst>
          </p:cNvPr>
          <p:cNvSpPr txBox="1"/>
          <p:nvPr/>
        </p:nvSpPr>
        <p:spPr>
          <a:xfrm>
            <a:off x="4707545" y="1623339"/>
            <a:ext cx="197169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Authentication</a:t>
            </a:r>
            <a:r>
              <a:rPr lang="pl-PL" sz="1400" kern="0" dirty="0">
                <a:ea typeface="Arial Unicode MS" pitchFamily="34" charset="-128"/>
                <a:cs typeface="Arial Unicode MS" pitchFamily="34" charset="-128"/>
              </a:rPr>
              <a:t> &amp;</a:t>
            </a:r>
            <a:r>
              <a:rPr lang="pl-PL" sz="1400" kern="0" dirty="0" err="1">
                <a:ea typeface="Arial Unicode MS" pitchFamily="34" charset="-128"/>
                <a:cs typeface="Arial Unicode MS" pitchFamily="34" charset="-128"/>
              </a:rPr>
              <a:t>Consent</a:t>
            </a:r>
            <a:endParaRPr lang="pl-PL" sz="1400" kern="0" dirty="0">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FFC035E-07B1-044F-943E-70A142C9A291}"/>
              </a:ext>
            </a:extLst>
          </p:cNvPr>
          <p:cNvSpPr txBox="1"/>
          <p:nvPr/>
        </p:nvSpPr>
        <p:spPr>
          <a:xfrm rot="16200000">
            <a:off x="36492" y="3757791"/>
            <a:ext cx="166231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Autorization</a:t>
            </a:r>
            <a:r>
              <a:rPr lang="pl-PL" sz="1400" kern="0" dirty="0">
                <a:ea typeface="Arial Unicode MS" pitchFamily="34" charset="-128"/>
                <a:cs typeface="Arial Unicode MS" pitchFamily="34" charset="-128"/>
              </a:rPr>
              <a:t> </a:t>
            </a:r>
            <a:r>
              <a:rPr lang="pl-PL" sz="1400" kern="0" dirty="0" err="1">
                <a:ea typeface="Arial Unicode MS" pitchFamily="34" charset="-128"/>
                <a:cs typeface="Arial Unicode MS" pitchFamily="34" charset="-128"/>
              </a:rPr>
              <a:t>Request</a:t>
            </a:r>
            <a:endParaRPr lang="pl-PL" sz="1400" kern="0" dirty="0">
              <a:ea typeface="Arial Unicode MS" pitchFamily="34" charset="-128"/>
              <a:cs typeface="Arial Unicode MS" pitchFamily="34" charset="-128"/>
            </a:endParaRPr>
          </a:p>
        </p:txBody>
      </p:sp>
      <p:sp>
        <p:nvSpPr>
          <p:cNvPr id="41" name="TextBox 40">
            <a:extLst>
              <a:ext uri="{FF2B5EF4-FFF2-40B4-BE49-F238E27FC236}">
                <a16:creationId xmlns:a16="http://schemas.microsoft.com/office/drawing/2014/main" id="{05D5700B-97AB-DF42-A710-85B89AF69EDD}"/>
              </a:ext>
            </a:extLst>
          </p:cNvPr>
          <p:cNvSpPr txBox="1"/>
          <p:nvPr/>
        </p:nvSpPr>
        <p:spPr>
          <a:xfrm rot="16200000">
            <a:off x="1131603" y="3786125"/>
            <a:ext cx="154208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Authorization</a:t>
            </a:r>
            <a:r>
              <a:rPr lang="pl-PL" sz="1400" kern="0" dirty="0">
                <a:ea typeface="Arial Unicode MS" pitchFamily="34" charset="-128"/>
                <a:cs typeface="Arial Unicode MS" pitchFamily="34" charset="-128"/>
              </a:rPr>
              <a:t> Grant</a:t>
            </a:r>
          </a:p>
        </p:txBody>
      </p:sp>
      <p:sp>
        <p:nvSpPr>
          <p:cNvPr id="42" name="TextBox 41">
            <a:extLst>
              <a:ext uri="{FF2B5EF4-FFF2-40B4-BE49-F238E27FC236}">
                <a16:creationId xmlns:a16="http://schemas.microsoft.com/office/drawing/2014/main" id="{5AE1E5E7-167E-FA41-8E3B-C8DA93F95855}"/>
              </a:ext>
            </a:extLst>
          </p:cNvPr>
          <p:cNvSpPr txBox="1"/>
          <p:nvPr/>
        </p:nvSpPr>
        <p:spPr>
          <a:xfrm>
            <a:off x="10630358" y="3680831"/>
            <a:ext cx="40716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Trust</a:t>
            </a:r>
          </a:p>
        </p:txBody>
      </p:sp>
      <p:sp>
        <p:nvSpPr>
          <p:cNvPr id="43" name="TextBox 42">
            <a:extLst>
              <a:ext uri="{FF2B5EF4-FFF2-40B4-BE49-F238E27FC236}">
                <a16:creationId xmlns:a16="http://schemas.microsoft.com/office/drawing/2014/main" id="{4E24E1B3-9177-D744-9106-66606CEF05A4}"/>
              </a:ext>
            </a:extLst>
          </p:cNvPr>
          <p:cNvSpPr txBox="1"/>
          <p:nvPr/>
        </p:nvSpPr>
        <p:spPr>
          <a:xfrm rot="20492356">
            <a:off x="4760085" y="3181660"/>
            <a:ext cx="154208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Authorization</a:t>
            </a:r>
            <a:r>
              <a:rPr lang="pl-PL" sz="1400" kern="0" dirty="0">
                <a:ea typeface="Arial Unicode MS" pitchFamily="34" charset="-128"/>
                <a:cs typeface="Arial Unicode MS" pitchFamily="34" charset="-128"/>
              </a:rPr>
              <a:t> Grant</a:t>
            </a:r>
          </a:p>
        </p:txBody>
      </p:sp>
      <p:sp>
        <p:nvSpPr>
          <p:cNvPr id="45" name="TextBox 44">
            <a:extLst>
              <a:ext uri="{FF2B5EF4-FFF2-40B4-BE49-F238E27FC236}">
                <a16:creationId xmlns:a16="http://schemas.microsoft.com/office/drawing/2014/main" id="{645569B5-D968-974A-9705-4A8B7F502E30}"/>
              </a:ext>
            </a:extLst>
          </p:cNvPr>
          <p:cNvSpPr txBox="1"/>
          <p:nvPr/>
        </p:nvSpPr>
        <p:spPr>
          <a:xfrm>
            <a:off x="5502657" y="5014256"/>
            <a:ext cx="6668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Request</a:t>
            </a:r>
            <a:endParaRPr lang="pl-PL" sz="1400" kern="0" dirty="0">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69AC9BDF-438C-E241-B131-2C174C88B764}"/>
              </a:ext>
            </a:extLst>
          </p:cNvPr>
          <p:cNvSpPr txBox="1"/>
          <p:nvPr/>
        </p:nvSpPr>
        <p:spPr>
          <a:xfrm rot="20428723">
            <a:off x="5342993" y="3785670"/>
            <a:ext cx="106599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Access </a:t>
            </a:r>
            <a:r>
              <a:rPr lang="pl-PL" sz="1400" kern="0" dirty="0" err="1">
                <a:ea typeface="Arial Unicode MS" pitchFamily="34" charset="-128"/>
                <a:cs typeface="Arial Unicode MS" pitchFamily="34" charset="-128"/>
              </a:rPr>
              <a:t>token</a:t>
            </a:r>
            <a:endParaRPr lang="pl-PL" sz="1400" kern="0" dirty="0">
              <a:ea typeface="Arial Unicode MS" pitchFamily="34" charset="-128"/>
              <a:cs typeface="Arial Unicode MS" pitchFamily="34" charset="-128"/>
            </a:endParaRPr>
          </a:p>
        </p:txBody>
      </p:sp>
      <p:pic>
        <p:nvPicPr>
          <p:cNvPr id="50" name="Picture 49">
            <a:extLst>
              <a:ext uri="{FF2B5EF4-FFF2-40B4-BE49-F238E27FC236}">
                <a16:creationId xmlns:a16="http://schemas.microsoft.com/office/drawing/2014/main" id="{199CD27C-126E-974B-B1F1-A96FDAC7E9F2}"/>
              </a:ext>
            </a:extLst>
          </p:cNvPr>
          <p:cNvPicPr>
            <a:picLocks noChangeAspect="1"/>
          </p:cNvPicPr>
          <p:nvPr/>
        </p:nvPicPr>
        <p:blipFill>
          <a:blip r:embed="rId6"/>
          <a:stretch>
            <a:fillRect/>
          </a:stretch>
        </p:blipFill>
        <p:spPr>
          <a:xfrm>
            <a:off x="9580192" y="4513112"/>
            <a:ext cx="1756800" cy="1756800"/>
          </a:xfrm>
          <a:prstGeom prst="rect">
            <a:avLst/>
          </a:prstGeom>
        </p:spPr>
      </p:pic>
      <p:cxnSp>
        <p:nvCxnSpPr>
          <p:cNvPr id="26" name="Straight Arrow Connector 25">
            <a:extLst>
              <a:ext uri="{FF2B5EF4-FFF2-40B4-BE49-F238E27FC236}">
                <a16:creationId xmlns:a16="http://schemas.microsoft.com/office/drawing/2014/main" id="{CB1A1A3D-06F8-724E-8834-2C8495496E82}"/>
              </a:ext>
            </a:extLst>
          </p:cNvPr>
          <p:cNvCxnSpPr>
            <a:cxnSpLocks/>
          </p:cNvCxnSpPr>
          <p:nvPr/>
        </p:nvCxnSpPr>
        <p:spPr>
          <a:xfrm rot="10800000">
            <a:off x="2253942" y="5542905"/>
            <a:ext cx="7322400"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71D25E5-8E3E-2F45-86A7-3BFCB078DF0D}"/>
              </a:ext>
            </a:extLst>
          </p:cNvPr>
          <p:cNvSpPr txBox="1"/>
          <p:nvPr/>
        </p:nvSpPr>
        <p:spPr>
          <a:xfrm>
            <a:off x="5517719" y="5665559"/>
            <a:ext cx="71654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Reponse</a:t>
            </a:r>
            <a:endParaRPr lang="pl-PL"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36454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P spid="30" grpId="0"/>
      <p:bldP spid="39" grpId="0"/>
      <p:bldP spid="40" grpId="0"/>
      <p:bldP spid="41" grpId="0"/>
      <p:bldP spid="42" grpId="0"/>
      <p:bldP spid="43" grpId="0"/>
      <p:bldP spid="45" grpId="0"/>
      <p:bldP spid="46"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998113"/>
            <a:ext cx="1119673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5000" b="1" i="0" u="none" strike="noStrike" kern="0" cap="none" spc="0" normalizeH="0" baseline="0" noProof="0" dirty="0">
                <a:ln>
                  <a:noFill/>
                </a:ln>
                <a:solidFill>
                  <a:srgbClr val="FECE59"/>
                </a:solidFill>
                <a:effectLst/>
                <a:uLnTx/>
                <a:uFillTx/>
                <a:ea typeface="Arial Unicode MS" pitchFamily="34" charset="-128"/>
                <a:cs typeface="Arial"/>
              </a:rPr>
              <a:t>DEMO</a:t>
            </a:r>
            <a:endParaRPr kumimoji="0" lang="en-US" sz="50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155634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8A8D5B-EBF4-4AF8-811C-7DCF0A73776F}"/>
              </a:ext>
            </a:extLst>
          </p:cNvPr>
          <p:cNvSpPr>
            <a:spLocks noGrp="1"/>
          </p:cNvSpPr>
          <p:nvPr>
            <p:ph type="title"/>
          </p:nvPr>
        </p:nvSpPr>
        <p:spPr>
          <a:xfrm>
            <a:off x="259095" y="284721"/>
            <a:ext cx="11163700" cy="756000"/>
          </a:xfrm>
        </p:spPr>
        <p:txBody>
          <a:bodyPr/>
          <a:lstStyle/>
          <a:p>
            <a:r>
              <a:rPr lang="en-US">
                <a:cs typeface="Arial"/>
              </a:rPr>
              <a:t>Agenda</a:t>
            </a:r>
          </a:p>
        </p:txBody>
      </p:sp>
      <p:graphicFrame>
        <p:nvGraphicFramePr>
          <p:cNvPr id="7" name="Diagram 6">
            <a:extLst>
              <a:ext uri="{FF2B5EF4-FFF2-40B4-BE49-F238E27FC236}">
                <a16:creationId xmlns:a16="http://schemas.microsoft.com/office/drawing/2014/main" id="{DEBC5E2D-956F-4232-B8FA-E0B46C2D0299}"/>
              </a:ext>
            </a:extLst>
          </p:cNvPr>
          <p:cNvGraphicFramePr/>
          <p:nvPr>
            <p:extLst>
              <p:ext uri="{D42A27DB-BD31-4B8C-83A1-F6EECF244321}">
                <p14:modId xmlns:p14="http://schemas.microsoft.com/office/powerpoint/2010/main" val="2133162048"/>
              </p:ext>
            </p:extLst>
          </p:nvPr>
        </p:nvGraphicFramePr>
        <p:xfrm>
          <a:off x="1668016" y="1040721"/>
          <a:ext cx="8026400" cy="4952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EFD9870A-AF1E-4777-ABAC-CA3BCA9BB2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OAUTH 2.0 nieporozumienia</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pic>
        <p:nvPicPr>
          <p:cNvPr id="6" name="Picture 5">
            <a:extLst>
              <a:ext uri="{FF2B5EF4-FFF2-40B4-BE49-F238E27FC236}">
                <a16:creationId xmlns:a16="http://schemas.microsoft.com/office/drawing/2014/main" id="{471B85B0-AE82-B844-9CF3-C008E06EF859}"/>
              </a:ext>
            </a:extLst>
          </p:cNvPr>
          <p:cNvPicPr>
            <a:picLocks noChangeAspect="1"/>
          </p:cNvPicPr>
          <p:nvPr/>
        </p:nvPicPr>
        <p:blipFill>
          <a:blip r:embed="rId3"/>
          <a:stretch>
            <a:fillRect/>
          </a:stretch>
        </p:blipFill>
        <p:spPr>
          <a:xfrm>
            <a:off x="1238131" y="2550600"/>
            <a:ext cx="1756800" cy="1756800"/>
          </a:xfrm>
          <a:prstGeom prst="rect">
            <a:avLst/>
          </a:prstGeom>
        </p:spPr>
      </p:pic>
      <p:pic>
        <p:nvPicPr>
          <p:cNvPr id="21" name="Picture 20">
            <a:extLst>
              <a:ext uri="{FF2B5EF4-FFF2-40B4-BE49-F238E27FC236}">
                <a16:creationId xmlns:a16="http://schemas.microsoft.com/office/drawing/2014/main" id="{47D10A95-70BF-154B-A08D-8D478BC6874E}"/>
              </a:ext>
            </a:extLst>
          </p:cNvPr>
          <p:cNvPicPr>
            <a:picLocks noChangeAspect="1"/>
          </p:cNvPicPr>
          <p:nvPr/>
        </p:nvPicPr>
        <p:blipFill>
          <a:blip r:embed="rId4"/>
          <a:stretch>
            <a:fillRect/>
          </a:stretch>
        </p:blipFill>
        <p:spPr>
          <a:xfrm>
            <a:off x="5219186" y="2550600"/>
            <a:ext cx="1756800" cy="1756800"/>
          </a:xfrm>
          <a:prstGeom prst="rect">
            <a:avLst/>
          </a:prstGeom>
        </p:spPr>
      </p:pic>
      <p:pic>
        <p:nvPicPr>
          <p:cNvPr id="8" name="Picture 7">
            <a:extLst>
              <a:ext uri="{FF2B5EF4-FFF2-40B4-BE49-F238E27FC236}">
                <a16:creationId xmlns:a16="http://schemas.microsoft.com/office/drawing/2014/main" id="{F7182D26-CA17-D241-9502-DD46D811C15D}"/>
              </a:ext>
            </a:extLst>
          </p:cNvPr>
          <p:cNvPicPr>
            <a:picLocks noChangeAspect="1"/>
          </p:cNvPicPr>
          <p:nvPr/>
        </p:nvPicPr>
        <p:blipFill>
          <a:blip r:embed="rId5"/>
          <a:stretch>
            <a:fillRect/>
          </a:stretch>
        </p:blipFill>
        <p:spPr>
          <a:xfrm>
            <a:off x="9200244" y="2550600"/>
            <a:ext cx="1756800" cy="1756800"/>
          </a:xfrm>
          <a:prstGeom prst="rect">
            <a:avLst/>
          </a:prstGeom>
        </p:spPr>
      </p:pic>
      <p:sp>
        <p:nvSpPr>
          <p:cNvPr id="9" name="TextBox 8">
            <a:extLst>
              <a:ext uri="{FF2B5EF4-FFF2-40B4-BE49-F238E27FC236}">
                <a16:creationId xmlns:a16="http://schemas.microsoft.com/office/drawing/2014/main" id="{CFAB4FEE-276D-A749-8675-F9651F4A9EE7}"/>
              </a:ext>
            </a:extLst>
          </p:cNvPr>
          <p:cNvSpPr txBox="1"/>
          <p:nvPr/>
        </p:nvSpPr>
        <p:spPr>
          <a:xfrm>
            <a:off x="500701" y="4378036"/>
            <a:ext cx="3231654"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Access </a:t>
            </a:r>
            <a:r>
              <a:rPr lang="pl-PL" sz="1800" kern="0" dirty="0" err="1">
                <a:ea typeface="Arial Unicode MS" pitchFamily="34" charset="-128"/>
                <a:cs typeface="Arial Unicode MS" pitchFamily="34" charset="-128"/>
              </a:rPr>
              <a:t>Token</a:t>
            </a:r>
            <a:r>
              <a:rPr lang="pl-PL" sz="1800" kern="0" dirty="0">
                <a:ea typeface="Arial Unicode MS" pitchFamily="34" charset="-128"/>
                <a:cs typeface="Arial Unicode MS" pitchFamily="34" charset="-128"/>
              </a:rPr>
              <a:t> nie reprezentuje </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użytkownika użytkownika</a:t>
            </a:r>
          </a:p>
        </p:txBody>
      </p:sp>
      <p:sp>
        <p:nvSpPr>
          <p:cNvPr id="23" name="TextBox 22">
            <a:extLst>
              <a:ext uri="{FF2B5EF4-FFF2-40B4-BE49-F238E27FC236}">
                <a16:creationId xmlns:a16="http://schemas.microsoft.com/office/drawing/2014/main" id="{411FD257-0D74-FA44-8F03-B92288A4A003}"/>
              </a:ext>
            </a:extLst>
          </p:cNvPr>
          <p:cNvSpPr txBox="1"/>
          <p:nvPr/>
        </p:nvSpPr>
        <p:spPr>
          <a:xfrm>
            <a:off x="4417639" y="4378036"/>
            <a:ext cx="3359894"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Access </a:t>
            </a:r>
            <a:r>
              <a:rPr lang="pl-PL" sz="1800" kern="0" dirty="0" err="1">
                <a:ea typeface="Arial Unicode MS" pitchFamily="34" charset="-128"/>
                <a:cs typeface="Arial Unicode MS" pitchFamily="34" charset="-128"/>
              </a:rPr>
              <a:t>Token</a:t>
            </a:r>
            <a:r>
              <a:rPr lang="pl-PL" sz="1800" kern="0" dirty="0">
                <a:ea typeface="Arial Unicode MS" pitchFamily="34" charset="-128"/>
                <a:cs typeface="Arial Unicode MS" pitchFamily="34" charset="-128"/>
              </a:rPr>
              <a:t> jest przeznaczony</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dla strzeżonego zasobu (API)</a:t>
            </a:r>
          </a:p>
        </p:txBody>
      </p:sp>
      <p:sp>
        <p:nvSpPr>
          <p:cNvPr id="28" name="TextBox 27">
            <a:extLst>
              <a:ext uri="{FF2B5EF4-FFF2-40B4-BE49-F238E27FC236}">
                <a16:creationId xmlns:a16="http://schemas.microsoft.com/office/drawing/2014/main" id="{D1875FF8-4761-C248-9A0A-00241647A6DB}"/>
              </a:ext>
            </a:extLst>
          </p:cNvPr>
          <p:cNvSpPr txBox="1"/>
          <p:nvPr/>
        </p:nvSpPr>
        <p:spPr>
          <a:xfrm>
            <a:off x="8103744" y="4378036"/>
            <a:ext cx="3949799"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Aplikacja kliencka nie może</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Polegać na zawartości Access </a:t>
            </a:r>
            <a:r>
              <a:rPr lang="pl-PL" sz="1800" kern="0" dirty="0" err="1">
                <a:ea typeface="Arial Unicode MS" pitchFamily="34" charset="-128"/>
                <a:cs typeface="Arial Unicode MS" pitchFamily="34" charset="-128"/>
              </a:rPr>
              <a:t>Tokenu</a:t>
            </a:r>
            <a:endParaRPr lang="pl-PL"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1414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OAUTH 2.0</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pic>
        <p:nvPicPr>
          <p:cNvPr id="4" name="Picture 3">
            <a:extLst>
              <a:ext uri="{FF2B5EF4-FFF2-40B4-BE49-F238E27FC236}">
                <a16:creationId xmlns:a16="http://schemas.microsoft.com/office/drawing/2014/main" id="{4D4209C0-1153-E844-8539-59421FBBE2F6}"/>
              </a:ext>
            </a:extLst>
          </p:cNvPr>
          <p:cNvPicPr>
            <a:picLocks noChangeAspect="1"/>
          </p:cNvPicPr>
          <p:nvPr/>
        </p:nvPicPr>
        <p:blipFill>
          <a:blip r:embed="rId3"/>
          <a:stretch>
            <a:fillRect/>
          </a:stretch>
        </p:blipFill>
        <p:spPr>
          <a:xfrm>
            <a:off x="1572714" y="2550600"/>
            <a:ext cx="1756800" cy="1756800"/>
          </a:xfrm>
          <a:prstGeom prst="rect">
            <a:avLst/>
          </a:prstGeom>
        </p:spPr>
      </p:pic>
      <p:pic>
        <p:nvPicPr>
          <p:cNvPr id="7" name="Picture 6">
            <a:extLst>
              <a:ext uri="{FF2B5EF4-FFF2-40B4-BE49-F238E27FC236}">
                <a16:creationId xmlns:a16="http://schemas.microsoft.com/office/drawing/2014/main" id="{C6A769A3-3F45-3B44-8DC3-8948206B173D}"/>
              </a:ext>
            </a:extLst>
          </p:cNvPr>
          <p:cNvPicPr>
            <a:picLocks noChangeAspect="1"/>
          </p:cNvPicPr>
          <p:nvPr/>
        </p:nvPicPr>
        <p:blipFill>
          <a:blip r:embed="rId4"/>
          <a:stretch>
            <a:fillRect/>
          </a:stretch>
        </p:blipFill>
        <p:spPr>
          <a:xfrm>
            <a:off x="5219186" y="2550600"/>
            <a:ext cx="1756800" cy="1756800"/>
          </a:xfrm>
          <a:prstGeom prst="rect">
            <a:avLst/>
          </a:prstGeom>
        </p:spPr>
      </p:pic>
      <p:pic>
        <p:nvPicPr>
          <p:cNvPr id="11" name="Picture 10">
            <a:extLst>
              <a:ext uri="{FF2B5EF4-FFF2-40B4-BE49-F238E27FC236}">
                <a16:creationId xmlns:a16="http://schemas.microsoft.com/office/drawing/2014/main" id="{B13FE7B0-D66E-CB44-B279-0B0266397D1E}"/>
              </a:ext>
            </a:extLst>
          </p:cNvPr>
          <p:cNvPicPr>
            <a:picLocks noChangeAspect="1"/>
          </p:cNvPicPr>
          <p:nvPr/>
        </p:nvPicPr>
        <p:blipFill>
          <a:blip r:embed="rId5"/>
          <a:stretch>
            <a:fillRect/>
          </a:stretch>
        </p:blipFill>
        <p:spPr>
          <a:xfrm>
            <a:off x="8865658" y="2550600"/>
            <a:ext cx="1756800" cy="1756800"/>
          </a:xfrm>
          <a:prstGeom prst="rect">
            <a:avLst/>
          </a:prstGeom>
        </p:spPr>
      </p:pic>
      <p:sp>
        <p:nvSpPr>
          <p:cNvPr id="12" name="Rectangle 11">
            <a:extLst>
              <a:ext uri="{FF2B5EF4-FFF2-40B4-BE49-F238E27FC236}">
                <a16:creationId xmlns:a16="http://schemas.microsoft.com/office/drawing/2014/main" id="{25133404-B6E4-624E-B3BE-1DF311F427DC}"/>
              </a:ext>
            </a:extLst>
          </p:cNvPr>
          <p:cNvSpPr/>
          <p:nvPr/>
        </p:nvSpPr>
        <p:spPr>
          <a:xfrm>
            <a:off x="1000204" y="4370622"/>
            <a:ext cx="2901820" cy="415498"/>
          </a:xfrm>
          <a:prstGeom prst="rect">
            <a:avLst/>
          </a:prstGeom>
        </p:spPr>
        <p:txBody>
          <a:bodyPr wrap="none">
            <a:spAutoFit/>
          </a:bodyPr>
          <a:lstStyle/>
          <a:p>
            <a:r>
              <a:rPr lang="pl-PL" dirty="0"/>
              <a:t>Format Access </a:t>
            </a:r>
            <a:r>
              <a:rPr lang="pl-PL" dirty="0" err="1"/>
              <a:t>Tokenu</a:t>
            </a:r>
            <a:endParaRPr lang="pl-PL" dirty="0"/>
          </a:p>
        </p:txBody>
      </p:sp>
      <p:sp>
        <p:nvSpPr>
          <p:cNvPr id="16" name="Rectangle 15">
            <a:extLst>
              <a:ext uri="{FF2B5EF4-FFF2-40B4-BE49-F238E27FC236}">
                <a16:creationId xmlns:a16="http://schemas.microsoft.com/office/drawing/2014/main" id="{00239DFB-8DBD-C845-B9FA-0CB78CACEBE2}"/>
              </a:ext>
            </a:extLst>
          </p:cNvPr>
          <p:cNvSpPr/>
          <p:nvPr/>
        </p:nvSpPr>
        <p:spPr>
          <a:xfrm>
            <a:off x="4496186" y="4370622"/>
            <a:ext cx="3202800" cy="415498"/>
          </a:xfrm>
          <a:prstGeom prst="rect">
            <a:avLst/>
          </a:prstGeom>
        </p:spPr>
        <p:txBody>
          <a:bodyPr wrap="none">
            <a:spAutoFit/>
          </a:bodyPr>
          <a:lstStyle/>
          <a:p>
            <a:r>
              <a:rPr lang="pl-PL" dirty="0"/>
              <a:t>Walidacja Access </a:t>
            </a:r>
            <a:r>
              <a:rPr lang="pl-PL" dirty="0" err="1"/>
              <a:t>Tokenu</a:t>
            </a:r>
            <a:endParaRPr lang="pl-PL" dirty="0"/>
          </a:p>
        </p:txBody>
      </p:sp>
      <p:sp>
        <p:nvSpPr>
          <p:cNvPr id="17" name="Rectangle 16">
            <a:extLst>
              <a:ext uri="{FF2B5EF4-FFF2-40B4-BE49-F238E27FC236}">
                <a16:creationId xmlns:a16="http://schemas.microsoft.com/office/drawing/2014/main" id="{75D9DBCE-AD78-DF45-938F-A3A31811D095}"/>
              </a:ext>
            </a:extLst>
          </p:cNvPr>
          <p:cNvSpPr/>
          <p:nvPr/>
        </p:nvSpPr>
        <p:spPr>
          <a:xfrm>
            <a:off x="8112842" y="4370622"/>
            <a:ext cx="3262432" cy="415498"/>
          </a:xfrm>
          <a:prstGeom prst="rect">
            <a:avLst/>
          </a:prstGeom>
        </p:spPr>
        <p:txBody>
          <a:bodyPr wrap="none">
            <a:spAutoFit/>
          </a:bodyPr>
          <a:lstStyle/>
          <a:p>
            <a:r>
              <a:rPr lang="pl-PL" dirty="0"/>
              <a:t>Autentykacja użytkownika</a:t>
            </a:r>
          </a:p>
        </p:txBody>
      </p:sp>
    </p:spTree>
    <p:extLst>
      <p:ext uri="{BB962C8B-B14F-4D97-AF65-F5344CB8AC3E}">
        <p14:creationId xmlns:p14="http://schemas.microsoft.com/office/powerpoint/2010/main" val="194659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4800" b="1" i="0" u="none" strike="noStrike" kern="0" cap="none" spc="0" normalizeH="0" baseline="0" noProof="0" dirty="0">
                <a:ln>
                  <a:noFill/>
                </a:ln>
                <a:solidFill>
                  <a:srgbClr val="FECE59"/>
                </a:solidFill>
                <a:effectLst/>
                <a:uLnTx/>
                <a:uFillTx/>
                <a:ea typeface="Arial Unicode MS" pitchFamily="34" charset="-128"/>
                <a:cs typeface="Arial"/>
              </a:rPr>
              <a:t>Zalety OAUTH 2.0</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pic>
        <p:nvPicPr>
          <p:cNvPr id="9" name="Picture 8">
            <a:extLst>
              <a:ext uri="{FF2B5EF4-FFF2-40B4-BE49-F238E27FC236}">
                <a16:creationId xmlns:a16="http://schemas.microsoft.com/office/drawing/2014/main" id="{C706880F-5E22-B343-8CD6-2DC5BB57A707}"/>
              </a:ext>
            </a:extLst>
          </p:cNvPr>
          <p:cNvPicPr>
            <a:picLocks noChangeAspect="1"/>
          </p:cNvPicPr>
          <p:nvPr/>
        </p:nvPicPr>
        <p:blipFill>
          <a:blip r:embed="rId3"/>
          <a:stretch>
            <a:fillRect/>
          </a:stretch>
        </p:blipFill>
        <p:spPr>
          <a:xfrm>
            <a:off x="3419538" y="2550600"/>
            <a:ext cx="1756800" cy="1756800"/>
          </a:xfrm>
          <a:prstGeom prst="rect">
            <a:avLst/>
          </a:prstGeom>
        </p:spPr>
      </p:pic>
      <p:pic>
        <p:nvPicPr>
          <p:cNvPr id="10" name="Picture 9">
            <a:extLst>
              <a:ext uri="{FF2B5EF4-FFF2-40B4-BE49-F238E27FC236}">
                <a16:creationId xmlns:a16="http://schemas.microsoft.com/office/drawing/2014/main" id="{C5C32E1C-EA6E-004E-85B3-95C641429CB7}"/>
              </a:ext>
            </a:extLst>
          </p:cNvPr>
          <p:cNvPicPr>
            <a:picLocks noChangeAspect="1"/>
          </p:cNvPicPr>
          <p:nvPr/>
        </p:nvPicPr>
        <p:blipFill>
          <a:blip r:embed="rId4"/>
          <a:stretch>
            <a:fillRect/>
          </a:stretch>
        </p:blipFill>
        <p:spPr>
          <a:xfrm>
            <a:off x="730097" y="2644401"/>
            <a:ext cx="1756800" cy="1756800"/>
          </a:xfrm>
          <a:prstGeom prst="rect">
            <a:avLst/>
          </a:prstGeom>
        </p:spPr>
      </p:pic>
      <p:pic>
        <p:nvPicPr>
          <p:cNvPr id="5" name="Picture 4">
            <a:extLst>
              <a:ext uri="{FF2B5EF4-FFF2-40B4-BE49-F238E27FC236}">
                <a16:creationId xmlns:a16="http://schemas.microsoft.com/office/drawing/2014/main" id="{19E61546-33EC-0748-BF97-106262CC41D2}"/>
              </a:ext>
            </a:extLst>
          </p:cNvPr>
          <p:cNvPicPr>
            <a:picLocks noChangeAspect="1"/>
          </p:cNvPicPr>
          <p:nvPr/>
        </p:nvPicPr>
        <p:blipFill>
          <a:blip r:embed="rId5"/>
          <a:stretch>
            <a:fillRect/>
          </a:stretch>
        </p:blipFill>
        <p:spPr>
          <a:xfrm>
            <a:off x="6136347" y="2644401"/>
            <a:ext cx="1756800" cy="1756800"/>
          </a:xfrm>
          <a:prstGeom prst="rect">
            <a:avLst/>
          </a:prstGeom>
        </p:spPr>
      </p:pic>
      <p:pic>
        <p:nvPicPr>
          <p:cNvPr id="8" name="Picture 7">
            <a:extLst>
              <a:ext uri="{FF2B5EF4-FFF2-40B4-BE49-F238E27FC236}">
                <a16:creationId xmlns:a16="http://schemas.microsoft.com/office/drawing/2014/main" id="{B54897C7-4337-7C44-BBE2-40C7DF28D227}"/>
              </a:ext>
            </a:extLst>
          </p:cNvPr>
          <p:cNvPicPr>
            <a:picLocks noChangeAspect="1"/>
          </p:cNvPicPr>
          <p:nvPr/>
        </p:nvPicPr>
        <p:blipFill>
          <a:blip r:embed="rId6"/>
          <a:stretch>
            <a:fillRect/>
          </a:stretch>
        </p:blipFill>
        <p:spPr>
          <a:xfrm>
            <a:off x="9212320" y="2644401"/>
            <a:ext cx="1756800" cy="1756800"/>
          </a:xfrm>
          <a:prstGeom prst="rect">
            <a:avLst/>
          </a:prstGeom>
        </p:spPr>
      </p:pic>
      <p:sp>
        <p:nvSpPr>
          <p:cNvPr id="13" name="TextBox 12">
            <a:extLst>
              <a:ext uri="{FF2B5EF4-FFF2-40B4-BE49-F238E27FC236}">
                <a16:creationId xmlns:a16="http://schemas.microsoft.com/office/drawing/2014/main" id="{639EA967-5DE4-EC4E-9FED-8C8B5B3873DA}"/>
              </a:ext>
            </a:extLst>
          </p:cNvPr>
          <p:cNvSpPr txBox="1"/>
          <p:nvPr/>
        </p:nvSpPr>
        <p:spPr>
          <a:xfrm>
            <a:off x="3239956" y="4572000"/>
            <a:ext cx="2115964"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Stworzony z myślą o</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zabezpieczeniu API</a:t>
            </a:r>
          </a:p>
        </p:txBody>
      </p:sp>
      <p:sp>
        <p:nvSpPr>
          <p:cNvPr id="18" name="TextBox 17">
            <a:extLst>
              <a:ext uri="{FF2B5EF4-FFF2-40B4-BE49-F238E27FC236}">
                <a16:creationId xmlns:a16="http://schemas.microsoft.com/office/drawing/2014/main" id="{F0B439F8-4495-3E44-8615-FC384CB4CA85}"/>
              </a:ext>
            </a:extLst>
          </p:cNvPr>
          <p:cNvSpPr txBox="1"/>
          <p:nvPr/>
        </p:nvSpPr>
        <p:spPr>
          <a:xfrm>
            <a:off x="8404361" y="4571997"/>
            <a:ext cx="337271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Autoryzacja użytkownika i klienta</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 jest rozdzielona</a:t>
            </a:r>
          </a:p>
        </p:txBody>
      </p:sp>
      <p:sp>
        <p:nvSpPr>
          <p:cNvPr id="19" name="TextBox 18">
            <a:extLst>
              <a:ext uri="{FF2B5EF4-FFF2-40B4-BE49-F238E27FC236}">
                <a16:creationId xmlns:a16="http://schemas.microsoft.com/office/drawing/2014/main" id="{4702B958-C48A-6747-B454-AD4BC803196E}"/>
              </a:ext>
            </a:extLst>
          </p:cNvPr>
          <p:cNvSpPr txBox="1"/>
          <p:nvPr/>
        </p:nvSpPr>
        <p:spPr>
          <a:xfrm>
            <a:off x="499219" y="4779748"/>
            <a:ext cx="2218556"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Delegowanie dostępu</a:t>
            </a:r>
          </a:p>
        </p:txBody>
      </p:sp>
      <p:sp>
        <p:nvSpPr>
          <p:cNvPr id="20" name="TextBox 19">
            <a:extLst>
              <a:ext uri="{FF2B5EF4-FFF2-40B4-BE49-F238E27FC236}">
                <a16:creationId xmlns:a16="http://schemas.microsoft.com/office/drawing/2014/main" id="{0D5CE5F4-F80C-0D4E-92F5-109CAE04487E}"/>
              </a:ext>
            </a:extLst>
          </p:cNvPr>
          <p:cNvSpPr txBox="1"/>
          <p:nvPr/>
        </p:nvSpPr>
        <p:spPr>
          <a:xfrm>
            <a:off x="6027297" y="4770509"/>
            <a:ext cx="1974900"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Zgoda użytkownika</a:t>
            </a:r>
          </a:p>
        </p:txBody>
      </p:sp>
    </p:spTree>
    <p:extLst>
      <p:ext uri="{BB962C8B-B14F-4D97-AF65-F5344CB8AC3E}">
        <p14:creationId xmlns:p14="http://schemas.microsoft.com/office/powerpoint/2010/main" val="12343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1" y="284502"/>
            <a:ext cx="121951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OAuth2 </a:t>
            </a:r>
            <a:r>
              <a:rPr lang="pl-PL" sz="4800" b="1" kern="0" dirty="0" err="1">
                <a:solidFill>
                  <a:srgbClr val="FECE59"/>
                </a:solidFill>
                <a:ea typeface="Arial Unicode MS" pitchFamily="34" charset="-128"/>
                <a:cs typeface="Arial"/>
              </a:rPr>
              <a:t>Endpoints</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pic>
        <p:nvPicPr>
          <p:cNvPr id="4" name="Picture 3">
            <a:extLst>
              <a:ext uri="{FF2B5EF4-FFF2-40B4-BE49-F238E27FC236}">
                <a16:creationId xmlns:a16="http://schemas.microsoft.com/office/drawing/2014/main" id="{B9869699-E6AE-1F4D-B72A-CA9D484F4EF3}"/>
              </a:ext>
            </a:extLst>
          </p:cNvPr>
          <p:cNvPicPr>
            <a:picLocks noChangeAspect="1"/>
          </p:cNvPicPr>
          <p:nvPr/>
        </p:nvPicPr>
        <p:blipFill>
          <a:blip r:embed="rId3"/>
          <a:stretch>
            <a:fillRect/>
          </a:stretch>
        </p:blipFill>
        <p:spPr>
          <a:xfrm>
            <a:off x="7107023" y="2550600"/>
            <a:ext cx="1756800" cy="1756800"/>
          </a:xfrm>
          <a:prstGeom prst="rect">
            <a:avLst/>
          </a:prstGeom>
        </p:spPr>
      </p:pic>
      <p:pic>
        <p:nvPicPr>
          <p:cNvPr id="7" name="Picture 6">
            <a:extLst>
              <a:ext uri="{FF2B5EF4-FFF2-40B4-BE49-F238E27FC236}">
                <a16:creationId xmlns:a16="http://schemas.microsoft.com/office/drawing/2014/main" id="{2A41B362-4EEB-B74F-8262-44E84294109C}"/>
              </a:ext>
            </a:extLst>
          </p:cNvPr>
          <p:cNvPicPr>
            <a:picLocks noChangeAspect="1"/>
          </p:cNvPicPr>
          <p:nvPr/>
        </p:nvPicPr>
        <p:blipFill>
          <a:blip r:embed="rId4"/>
          <a:stretch>
            <a:fillRect/>
          </a:stretch>
        </p:blipFill>
        <p:spPr>
          <a:xfrm>
            <a:off x="3331352" y="2550600"/>
            <a:ext cx="1756800" cy="1756800"/>
          </a:xfrm>
          <a:prstGeom prst="rect">
            <a:avLst/>
          </a:prstGeom>
        </p:spPr>
      </p:pic>
      <p:sp>
        <p:nvSpPr>
          <p:cNvPr id="11" name="TextBox 10">
            <a:extLst>
              <a:ext uri="{FF2B5EF4-FFF2-40B4-BE49-F238E27FC236}">
                <a16:creationId xmlns:a16="http://schemas.microsoft.com/office/drawing/2014/main" id="{AFD3403B-8F18-FE49-9849-BB69E3C9DEE9}"/>
              </a:ext>
            </a:extLst>
          </p:cNvPr>
          <p:cNvSpPr txBox="1"/>
          <p:nvPr/>
        </p:nvSpPr>
        <p:spPr>
          <a:xfrm>
            <a:off x="3536491" y="4587218"/>
            <a:ext cx="134652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800" kern="0" dirty="0" err="1">
                <a:ea typeface="Arial Unicode MS" pitchFamily="34" charset="-128"/>
                <a:cs typeface="Arial Unicode MS" pitchFamily="34" charset="-128"/>
              </a:rPr>
              <a:t>Authorization</a:t>
            </a:r>
            <a:endParaRPr lang="pl-PL" sz="1800" kern="0" dirty="0">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E87E96E9-A6AB-A847-9573-A53EA41776AA}"/>
              </a:ext>
            </a:extLst>
          </p:cNvPr>
          <p:cNvSpPr txBox="1"/>
          <p:nvPr/>
        </p:nvSpPr>
        <p:spPr>
          <a:xfrm>
            <a:off x="7664822" y="4587217"/>
            <a:ext cx="64120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800" kern="0" dirty="0" err="1">
                <a:ea typeface="Arial Unicode MS" pitchFamily="34" charset="-128"/>
                <a:cs typeface="Arial Unicode MS" pitchFamily="34" charset="-128"/>
              </a:rPr>
              <a:t>Token</a:t>
            </a:r>
            <a:endParaRPr lang="pl-PL"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32848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1" y="284502"/>
            <a:ext cx="121951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Oauth</a:t>
            </a:r>
            <a:r>
              <a:rPr lang="pl-PL" sz="4800" b="1" kern="0" dirty="0">
                <a:solidFill>
                  <a:srgbClr val="FECE59"/>
                </a:solidFill>
                <a:ea typeface="Arial Unicode MS" pitchFamily="34" charset="-128"/>
                <a:cs typeface="Arial"/>
              </a:rPr>
              <a:t> 2 </a:t>
            </a:r>
            <a:r>
              <a:rPr lang="pl-PL" sz="4800" b="1" kern="0" dirty="0" err="1">
                <a:solidFill>
                  <a:srgbClr val="FECE59"/>
                </a:solidFill>
                <a:ea typeface="Arial Unicode MS" pitchFamily="34" charset="-128"/>
                <a:cs typeface="Arial"/>
              </a:rPr>
              <a:t>Scopes</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Rectangle 2">
            <a:extLst>
              <a:ext uri="{FF2B5EF4-FFF2-40B4-BE49-F238E27FC236}">
                <a16:creationId xmlns:a16="http://schemas.microsoft.com/office/drawing/2014/main" id="{582C7AA3-9703-EA4D-95D5-E84EB076F90E}"/>
              </a:ext>
            </a:extLst>
          </p:cNvPr>
          <p:cNvSpPr/>
          <p:nvPr/>
        </p:nvSpPr>
        <p:spPr bwMode="gray">
          <a:xfrm>
            <a:off x="822037" y="2246745"/>
            <a:ext cx="2364509" cy="236450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pl-PL" sz="1800" kern="0" dirty="0">
                <a:ea typeface="Arial Unicode MS" pitchFamily="34" charset="-128"/>
                <a:cs typeface="Arial Unicode MS" pitchFamily="34" charset="-128"/>
              </a:rPr>
              <a:t>HYC</a:t>
            </a:r>
            <a:r>
              <a:rPr kumimoji="0" lang="pl-PL" sz="1800" b="0" i="0" u="none" strike="noStrike" kern="0" cap="none" spc="0" normalizeH="0" baseline="0" noProof="0" dirty="0">
                <a:ln>
                  <a:noFill/>
                </a:ln>
                <a:effectLst/>
                <a:uLnTx/>
                <a:uFillTx/>
                <a:ea typeface="Arial Unicode MS" pitchFamily="34" charset="-128"/>
                <a:cs typeface="Arial Unicode MS" pitchFamily="34" charset="-128"/>
              </a:rPr>
              <a:t>_API</a:t>
            </a:r>
          </a:p>
        </p:txBody>
      </p:sp>
      <p:sp>
        <p:nvSpPr>
          <p:cNvPr id="8" name="Rectangle 7">
            <a:extLst>
              <a:ext uri="{FF2B5EF4-FFF2-40B4-BE49-F238E27FC236}">
                <a16:creationId xmlns:a16="http://schemas.microsoft.com/office/drawing/2014/main" id="{DF9B99A3-8CCA-254F-977C-362BA5AB93E1}"/>
              </a:ext>
            </a:extLst>
          </p:cNvPr>
          <p:cNvSpPr/>
          <p:nvPr/>
        </p:nvSpPr>
        <p:spPr bwMode="gray">
          <a:xfrm>
            <a:off x="4915332" y="2246745"/>
            <a:ext cx="2364509" cy="236450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pl-PL" sz="1800" b="0" i="0" u="none" strike="noStrike" kern="0" cap="none" spc="0" normalizeH="0" baseline="0" noProof="0" dirty="0" err="1">
                <a:ln>
                  <a:noFill/>
                </a:ln>
                <a:effectLst/>
                <a:uLnTx/>
                <a:uFillTx/>
                <a:ea typeface="Arial Unicode MS" pitchFamily="34" charset="-128"/>
                <a:cs typeface="Arial Unicode MS" pitchFamily="34" charset="-128"/>
              </a:rPr>
              <a:t>HYC_API.read</a:t>
            </a:r>
            <a:endParaRPr kumimoji="0" lang="pl-PL"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Rectangle 8">
            <a:extLst>
              <a:ext uri="{FF2B5EF4-FFF2-40B4-BE49-F238E27FC236}">
                <a16:creationId xmlns:a16="http://schemas.microsoft.com/office/drawing/2014/main" id="{312B97CF-AF30-4E44-AB56-BA947730C1AC}"/>
              </a:ext>
            </a:extLst>
          </p:cNvPr>
          <p:cNvSpPr/>
          <p:nvPr/>
        </p:nvSpPr>
        <p:spPr bwMode="gray">
          <a:xfrm>
            <a:off x="9008627" y="2246745"/>
            <a:ext cx="2364509" cy="236450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pl-PL" sz="1800" kern="0" dirty="0">
                <a:ea typeface="Arial Unicode MS" pitchFamily="34" charset="-128"/>
                <a:cs typeface="Arial Unicode MS" pitchFamily="34" charset="-128"/>
              </a:rPr>
              <a:t>HYC</a:t>
            </a:r>
            <a:r>
              <a:rPr kumimoji="0" lang="pl-PL" sz="1800" b="0" i="0" u="none" strike="noStrike" kern="0" cap="none" spc="0" normalizeH="0" baseline="0" noProof="0" dirty="0">
                <a:ln>
                  <a:noFill/>
                </a:ln>
                <a:effectLst/>
                <a:uLnTx/>
                <a:uFillTx/>
                <a:ea typeface="Arial Unicode MS" pitchFamily="34" charset="-128"/>
                <a:cs typeface="Arial Unicode MS" pitchFamily="34" charset="-128"/>
              </a:rPr>
              <a:t>_</a:t>
            </a:r>
            <a:r>
              <a:rPr kumimoji="0" lang="pl-PL" sz="1800" b="0" i="0" u="none" strike="noStrike" kern="0" cap="none" spc="0" normalizeH="0" baseline="0" noProof="0" dirty="0" err="1">
                <a:ln>
                  <a:noFill/>
                </a:ln>
                <a:effectLst/>
                <a:uLnTx/>
                <a:uFillTx/>
                <a:ea typeface="Arial Unicode MS" pitchFamily="34" charset="-128"/>
                <a:cs typeface="Arial Unicode MS" pitchFamily="34" charset="-128"/>
              </a:rPr>
              <a:t>API.lectures</a:t>
            </a:r>
            <a:endParaRPr kumimoji="0" lang="pl-PL"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61729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Authorization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code</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flow</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pic>
        <p:nvPicPr>
          <p:cNvPr id="7" name="Picture 6">
            <a:extLst>
              <a:ext uri="{FF2B5EF4-FFF2-40B4-BE49-F238E27FC236}">
                <a16:creationId xmlns:a16="http://schemas.microsoft.com/office/drawing/2014/main" id="{3577D3CC-3025-2E4C-95EE-5DE0447B288D}"/>
              </a:ext>
            </a:extLst>
          </p:cNvPr>
          <p:cNvPicPr>
            <a:picLocks noChangeAspect="1"/>
          </p:cNvPicPr>
          <p:nvPr/>
        </p:nvPicPr>
        <p:blipFill>
          <a:blip r:embed="rId3"/>
          <a:stretch>
            <a:fillRect/>
          </a:stretch>
        </p:blipFill>
        <p:spPr>
          <a:xfrm>
            <a:off x="638897" y="3656904"/>
            <a:ext cx="1756800" cy="1756800"/>
          </a:xfrm>
          <a:prstGeom prst="rect">
            <a:avLst/>
          </a:prstGeom>
        </p:spPr>
      </p:pic>
      <p:pic>
        <p:nvPicPr>
          <p:cNvPr id="10" name="Picture 9">
            <a:extLst>
              <a:ext uri="{FF2B5EF4-FFF2-40B4-BE49-F238E27FC236}">
                <a16:creationId xmlns:a16="http://schemas.microsoft.com/office/drawing/2014/main" id="{5A9AFF4B-8F45-B443-BDC5-4DC29EA2B62B}"/>
              </a:ext>
            </a:extLst>
          </p:cNvPr>
          <p:cNvPicPr>
            <a:picLocks noChangeAspect="1"/>
          </p:cNvPicPr>
          <p:nvPr/>
        </p:nvPicPr>
        <p:blipFill>
          <a:blip r:embed="rId4"/>
          <a:stretch>
            <a:fillRect/>
          </a:stretch>
        </p:blipFill>
        <p:spPr>
          <a:xfrm>
            <a:off x="638897" y="1444296"/>
            <a:ext cx="1756800" cy="1756800"/>
          </a:xfrm>
          <a:prstGeom prst="rect">
            <a:avLst/>
          </a:prstGeom>
        </p:spPr>
      </p:pic>
      <p:sp>
        <p:nvSpPr>
          <p:cNvPr id="11" name="TextBox 10">
            <a:extLst>
              <a:ext uri="{FF2B5EF4-FFF2-40B4-BE49-F238E27FC236}">
                <a16:creationId xmlns:a16="http://schemas.microsoft.com/office/drawing/2014/main" id="{3D00E532-2735-194D-85FA-D5C85D3865EF}"/>
              </a:ext>
            </a:extLst>
          </p:cNvPr>
          <p:cNvSpPr txBox="1"/>
          <p:nvPr/>
        </p:nvSpPr>
        <p:spPr>
          <a:xfrm>
            <a:off x="3094181" y="2138030"/>
            <a:ext cx="541173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Zaprojektowany dla ”poufnych klientów”</a:t>
            </a:r>
          </a:p>
        </p:txBody>
      </p:sp>
      <p:sp>
        <p:nvSpPr>
          <p:cNvPr id="32" name="TextBox 31">
            <a:extLst>
              <a:ext uri="{FF2B5EF4-FFF2-40B4-BE49-F238E27FC236}">
                <a16:creationId xmlns:a16="http://schemas.microsoft.com/office/drawing/2014/main" id="{A7122C6B-0A27-4E4C-B75E-0C4276C943FC}"/>
              </a:ext>
            </a:extLst>
          </p:cNvPr>
          <p:cNvSpPr txBox="1"/>
          <p:nvPr/>
        </p:nvSpPr>
        <p:spPr>
          <a:xfrm>
            <a:off x="3094181" y="4350638"/>
            <a:ext cx="6527428"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Najlepszy dla aplikacji, które posiadają </a:t>
            </a:r>
            <a:r>
              <a:rPr lang="pl-PL" sz="2400" kern="0" dirty="0" err="1">
                <a:ea typeface="Arial Unicode MS" pitchFamily="34" charset="-128"/>
                <a:cs typeface="Arial Unicode MS" pitchFamily="34" charset="-128"/>
              </a:rPr>
              <a:t>backend</a:t>
            </a:r>
            <a:endParaRPr lang="pl-PL" sz="2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7751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Authorization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code</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flow</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TextBox 2">
            <a:extLst>
              <a:ext uri="{FF2B5EF4-FFF2-40B4-BE49-F238E27FC236}">
                <a16:creationId xmlns:a16="http://schemas.microsoft.com/office/drawing/2014/main" id="{E70AA812-0F68-804A-9D6E-A9F14FADA1EF}"/>
              </a:ext>
            </a:extLst>
          </p:cNvPr>
          <p:cNvSpPr txBox="1"/>
          <p:nvPr/>
        </p:nvSpPr>
        <p:spPr>
          <a:xfrm>
            <a:off x="5836082" y="256629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a:ea typeface="Arial Unicode MS" pitchFamily="34" charset="-128"/>
              <a:cs typeface="Arial Unicode MS" pitchFamily="34" charset="-128"/>
            </a:endParaRPr>
          </a:p>
        </p:txBody>
      </p:sp>
      <p:sp>
        <p:nvSpPr>
          <p:cNvPr id="17" name="TextBox 16">
            <a:extLst>
              <a:ext uri="{FF2B5EF4-FFF2-40B4-BE49-F238E27FC236}">
                <a16:creationId xmlns:a16="http://schemas.microsoft.com/office/drawing/2014/main" id="{CA2B7879-B0F4-CE4A-8482-259778014D91}"/>
              </a:ext>
            </a:extLst>
          </p:cNvPr>
          <p:cNvSpPr txBox="1"/>
          <p:nvPr/>
        </p:nvSpPr>
        <p:spPr>
          <a:xfrm>
            <a:off x="725998" y="2750323"/>
            <a:ext cx="1303242"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Resource </a:t>
            </a:r>
            <a:r>
              <a:rPr lang="pl-PL" sz="1400" kern="0" dirty="0" err="1">
                <a:ea typeface="Arial Unicode MS" pitchFamily="34" charset="-128"/>
                <a:cs typeface="Arial Unicode MS" pitchFamily="34" charset="-128"/>
              </a:rPr>
              <a:t>owner</a:t>
            </a:r>
            <a:endParaRPr lang="pl-PL" sz="1400" kern="0" dirty="0">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9D00C04-79FA-7741-A2B2-A4296FE027E6}"/>
              </a:ext>
            </a:extLst>
          </p:cNvPr>
          <p:cNvPicPr>
            <a:picLocks noChangeAspect="1"/>
          </p:cNvPicPr>
          <p:nvPr/>
        </p:nvPicPr>
        <p:blipFill>
          <a:blip r:embed="rId3"/>
          <a:stretch>
            <a:fillRect/>
          </a:stretch>
        </p:blipFill>
        <p:spPr>
          <a:xfrm>
            <a:off x="501335" y="4478117"/>
            <a:ext cx="1756800" cy="1756800"/>
          </a:xfrm>
          <a:prstGeom prst="rect">
            <a:avLst/>
          </a:prstGeom>
        </p:spPr>
      </p:pic>
      <p:pic>
        <p:nvPicPr>
          <p:cNvPr id="14" name="Picture 13">
            <a:extLst>
              <a:ext uri="{FF2B5EF4-FFF2-40B4-BE49-F238E27FC236}">
                <a16:creationId xmlns:a16="http://schemas.microsoft.com/office/drawing/2014/main" id="{2AF669BD-D68A-D641-8EC5-589E4F5C3FF8}"/>
              </a:ext>
            </a:extLst>
          </p:cNvPr>
          <p:cNvPicPr>
            <a:picLocks noChangeAspect="1"/>
          </p:cNvPicPr>
          <p:nvPr/>
        </p:nvPicPr>
        <p:blipFill>
          <a:blip r:embed="rId4"/>
          <a:stretch>
            <a:fillRect/>
          </a:stretch>
        </p:blipFill>
        <p:spPr>
          <a:xfrm>
            <a:off x="499219" y="1086493"/>
            <a:ext cx="1756800" cy="1756800"/>
          </a:xfrm>
          <a:prstGeom prst="rect">
            <a:avLst/>
          </a:prstGeom>
        </p:spPr>
      </p:pic>
      <p:pic>
        <p:nvPicPr>
          <p:cNvPr id="19" name="Picture 18">
            <a:extLst>
              <a:ext uri="{FF2B5EF4-FFF2-40B4-BE49-F238E27FC236}">
                <a16:creationId xmlns:a16="http://schemas.microsoft.com/office/drawing/2014/main" id="{CC129E7F-ADC3-AB4B-B53E-C05CD4FF3D2A}"/>
              </a:ext>
            </a:extLst>
          </p:cNvPr>
          <p:cNvPicPr>
            <a:picLocks noChangeAspect="1"/>
          </p:cNvPicPr>
          <p:nvPr/>
        </p:nvPicPr>
        <p:blipFill>
          <a:blip r:embed="rId5"/>
          <a:stretch>
            <a:fillRect/>
          </a:stretch>
        </p:blipFill>
        <p:spPr>
          <a:xfrm>
            <a:off x="9576000" y="1087200"/>
            <a:ext cx="1756800" cy="1756800"/>
          </a:xfrm>
          <a:prstGeom prst="rect">
            <a:avLst/>
          </a:prstGeom>
        </p:spPr>
      </p:pic>
      <p:cxnSp>
        <p:nvCxnSpPr>
          <p:cNvPr id="6" name="Straight Arrow Connector 5">
            <a:extLst>
              <a:ext uri="{FF2B5EF4-FFF2-40B4-BE49-F238E27FC236}">
                <a16:creationId xmlns:a16="http://schemas.microsoft.com/office/drawing/2014/main" id="{0AF169D1-FE80-AA4D-99FC-94401FDA1E7A}"/>
              </a:ext>
            </a:extLst>
          </p:cNvPr>
          <p:cNvCxnSpPr>
            <a:cxnSpLocks/>
          </p:cNvCxnSpPr>
          <p:nvPr/>
        </p:nvCxnSpPr>
        <p:spPr>
          <a:xfrm flipV="1">
            <a:off x="1100528" y="3096700"/>
            <a:ext cx="0" cy="15430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DF9A64-6415-2140-AFF9-927831F9EDDD}"/>
              </a:ext>
            </a:extLst>
          </p:cNvPr>
          <p:cNvCxnSpPr>
            <a:cxnSpLocks/>
          </p:cNvCxnSpPr>
          <p:nvPr/>
        </p:nvCxnSpPr>
        <p:spPr>
          <a:xfrm rot="10800000" flipV="1">
            <a:off x="1619637" y="3121892"/>
            <a:ext cx="0" cy="15430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AF05CBC-B1E0-D347-97D3-D6FE12698724}"/>
              </a:ext>
            </a:extLst>
          </p:cNvPr>
          <p:cNvSpPr txBox="1"/>
          <p:nvPr/>
        </p:nvSpPr>
        <p:spPr>
          <a:xfrm>
            <a:off x="695541" y="6162190"/>
            <a:ext cx="136415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Client </a:t>
            </a:r>
            <a:r>
              <a:rPr lang="pl-PL" sz="1400" kern="0" dirty="0" err="1">
                <a:ea typeface="Arial Unicode MS" pitchFamily="34" charset="-128"/>
                <a:cs typeface="Arial Unicode MS" pitchFamily="34" charset="-128"/>
              </a:rPr>
              <a:t>application</a:t>
            </a:r>
            <a:endParaRPr lang="pl-PL" sz="1400" kern="0" dirty="0">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3F6CC92B-6CB5-7447-BD80-E4D8387EB555}"/>
              </a:ext>
            </a:extLst>
          </p:cNvPr>
          <p:cNvSpPr txBox="1"/>
          <p:nvPr/>
        </p:nvSpPr>
        <p:spPr>
          <a:xfrm>
            <a:off x="9640926" y="2781449"/>
            <a:ext cx="162223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Authorization</a:t>
            </a:r>
            <a:r>
              <a:rPr lang="pl-PL" sz="1400" kern="0" dirty="0">
                <a:ea typeface="Arial Unicode MS" pitchFamily="34" charset="-128"/>
                <a:cs typeface="Arial Unicode MS" pitchFamily="34" charset="-128"/>
              </a:rPr>
              <a:t> Server</a:t>
            </a:r>
          </a:p>
        </p:txBody>
      </p:sp>
      <p:sp>
        <p:nvSpPr>
          <p:cNvPr id="30" name="TextBox 29">
            <a:extLst>
              <a:ext uri="{FF2B5EF4-FFF2-40B4-BE49-F238E27FC236}">
                <a16:creationId xmlns:a16="http://schemas.microsoft.com/office/drawing/2014/main" id="{57C33060-0233-6747-88E7-C509FBB2F7A4}"/>
              </a:ext>
            </a:extLst>
          </p:cNvPr>
          <p:cNvSpPr txBox="1"/>
          <p:nvPr/>
        </p:nvSpPr>
        <p:spPr>
          <a:xfrm>
            <a:off x="9576000" y="6219101"/>
            <a:ext cx="185146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Protected</a:t>
            </a:r>
            <a:r>
              <a:rPr lang="pl-PL" sz="1400" kern="0" dirty="0">
                <a:ea typeface="Arial Unicode MS" pitchFamily="34" charset="-128"/>
                <a:cs typeface="Arial Unicode MS" pitchFamily="34" charset="-128"/>
              </a:rPr>
              <a:t> </a:t>
            </a:r>
            <a:r>
              <a:rPr lang="pl-PL" sz="1400" kern="0" dirty="0" err="1">
                <a:ea typeface="Arial Unicode MS" pitchFamily="34" charset="-128"/>
                <a:cs typeface="Arial Unicode MS" pitchFamily="34" charset="-128"/>
              </a:rPr>
              <a:t>resource</a:t>
            </a:r>
            <a:r>
              <a:rPr lang="pl-PL" sz="1400" kern="0" dirty="0">
                <a:ea typeface="Arial Unicode MS" pitchFamily="34" charset="-128"/>
                <a:cs typeface="Arial Unicode MS" pitchFamily="34" charset="-128"/>
              </a:rPr>
              <a:t> API</a:t>
            </a:r>
          </a:p>
        </p:txBody>
      </p:sp>
      <p:cxnSp>
        <p:nvCxnSpPr>
          <p:cNvPr id="8" name="Straight Arrow Connector 7">
            <a:extLst>
              <a:ext uri="{FF2B5EF4-FFF2-40B4-BE49-F238E27FC236}">
                <a16:creationId xmlns:a16="http://schemas.microsoft.com/office/drawing/2014/main" id="{8104EDB4-A97F-6643-AEA7-4D7C2E91EA9A}"/>
              </a:ext>
            </a:extLst>
          </p:cNvPr>
          <p:cNvCxnSpPr>
            <a:cxnSpLocks/>
            <a:stCxn id="5" idx="3"/>
          </p:cNvCxnSpPr>
          <p:nvPr/>
        </p:nvCxnSpPr>
        <p:spPr>
          <a:xfrm>
            <a:off x="2258135" y="5356517"/>
            <a:ext cx="7322057"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17594D9-DB40-9842-B5BA-DDBBCD032963}"/>
              </a:ext>
            </a:extLst>
          </p:cNvPr>
          <p:cNvCxnSpPr>
            <a:stCxn id="14" idx="3"/>
            <a:endCxn id="19" idx="1"/>
          </p:cNvCxnSpPr>
          <p:nvPr/>
        </p:nvCxnSpPr>
        <p:spPr>
          <a:xfrm>
            <a:off x="2256019" y="1964893"/>
            <a:ext cx="7319981" cy="707"/>
          </a:xfrm>
          <a:prstGeom prst="bentConnector3">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C0229B-2852-1440-BDAD-2F921584D452}"/>
              </a:ext>
            </a:extLst>
          </p:cNvPr>
          <p:cNvCxnSpPr>
            <a:cxnSpLocks/>
          </p:cNvCxnSpPr>
          <p:nvPr/>
        </p:nvCxnSpPr>
        <p:spPr>
          <a:xfrm>
            <a:off x="10452046" y="3125876"/>
            <a:ext cx="6546" cy="1427618"/>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6644B96-A2BB-444A-A2E6-F451CAEAA741}"/>
              </a:ext>
            </a:extLst>
          </p:cNvPr>
          <p:cNvCxnSpPr>
            <a:cxnSpLocks/>
          </p:cNvCxnSpPr>
          <p:nvPr/>
        </p:nvCxnSpPr>
        <p:spPr>
          <a:xfrm flipV="1">
            <a:off x="2421884" y="2348396"/>
            <a:ext cx="6858398" cy="216120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2436B6F-ADA0-904D-98B7-B97C138C8C5B}"/>
              </a:ext>
            </a:extLst>
          </p:cNvPr>
          <p:cNvCxnSpPr>
            <a:cxnSpLocks/>
          </p:cNvCxnSpPr>
          <p:nvPr/>
        </p:nvCxnSpPr>
        <p:spPr>
          <a:xfrm rot="10800000" flipV="1">
            <a:off x="2486810" y="2580455"/>
            <a:ext cx="6858398" cy="216120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5D85790-A426-234C-8AC9-068FECB6D6B7}"/>
              </a:ext>
            </a:extLst>
          </p:cNvPr>
          <p:cNvSpPr txBox="1"/>
          <p:nvPr/>
        </p:nvSpPr>
        <p:spPr>
          <a:xfrm>
            <a:off x="4707545" y="1623339"/>
            <a:ext cx="197169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Authentication</a:t>
            </a:r>
            <a:r>
              <a:rPr lang="pl-PL" sz="1400" kern="0" dirty="0">
                <a:ea typeface="Arial Unicode MS" pitchFamily="34" charset="-128"/>
                <a:cs typeface="Arial Unicode MS" pitchFamily="34" charset="-128"/>
              </a:rPr>
              <a:t> &amp;</a:t>
            </a:r>
            <a:r>
              <a:rPr lang="pl-PL" sz="1400" kern="0" dirty="0" err="1">
                <a:ea typeface="Arial Unicode MS" pitchFamily="34" charset="-128"/>
                <a:cs typeface="Arial Unicode MS" pitchFamily="34" charset="-128"/>
              </a:rPr>
              <a:t>Consent</a:t>
            </a:r>
            <a:endParaRPr lang="pl-PL" sz="1400" kern="0" dirty="0">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FFC035E-07B1-044F-943E-70A142C9A291}"/>
              </a:ext>
            </a:extLst>
          </p:cNvPr>
          <p:cNvSpPr txBox="1"/>
          <p:nvPr/>
        </p:nvSpPr>
        <p:spPr>
          <a:xfrm rot="16200000">
            <a:off x="36492" y="3757791"/>
            <a:ext cx="166231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Autorization</a:t>
            </a:r>
            <a:r>
              <a:rPr lang="pl-PL" sz="1400" kern="0" dirty="0">
                <a:ea typeface="Arial Unicode MS" pitchFamily="34" charset="-128"/>
                <a:cs typeface="Arial Unicode MS" pitchFamily="34" charset="-128"/>
              </a:rPr>
              <a:t> </a:t>
            </a:r>
            <a:r>
              <a:rPr lang="pl-PL" sz="1400" kern="0" dirty="0" err="1">
                <a:ea typeface="Arial Unicode MS" pitchFamily="34" charset="-128"/>
                <a:cs typeface="Arial Unicode MS" pitchFamily="34" charset="-128"/>
              </a:rPr>
              <a:t>Request</a:t>
            </a:r>
            <a:endParaRPr lang="pl-PL" sz="1400" kern="0" dirty="0">
              <a:ea typeface="Arial Unicode MS" pitchFamily="34" charset="-128"/>
              <a:cs typeface="Arial Unicode MS" pitchFamily="34" charset="-128"/>
            </a:endParaRPr>
          </a:p>
        </p:txBody>
      </p:sp>
      <p:sp>
        <p:nvSpPr>
          <p:cNvPr id="41" name="TextBox 40">
            <a:extLst>
              <a:ext uri="{FF2B5EF4-FFF2-40B4-BE49-F238E27FC236}">
                <a16:creationId xmlns:a16="http://schemas.microsoft.com/office/drawing/2014/main" id="{05D5700B-97AB-DF42-A710-85B89AF69EDD}"/>
              </a:ext>
            </a:extLst>
          </p:cNvPr>
          <p:cNvSpPr txBox="1"/>
          <p:nvPr/>
        </p:nvSpPr>
        <p:spPr>
          <a:xfrm rot="16200000">
            <a:off x="1131603" y="3786125"/>
            <a:ext cx="154208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Authorization</a:t>
            </a:r>
            <a:r>
              <a:rPr lang="pl-PL" sz="1400" kern="0" dirty="0">
                <a:ea typeface="Arial Unicode MS" pitchFamily="34" charset="-128"/>
                <a:cs typeface="Arial Unicode MS" pitchFamily="34" charset="-128"/>
              </a:rPr>
              <a:t> Grant</a:t>
            </a:r>
          </a:p>
        </p:txBody>
      </p:sp>
      <p:sp>
        <p:nvSpPr>
          <p:cNvPr id="42" name="TextBox 41">
            <a:extLst>
              <a:ext uri="{FF2B5EF4-FFF2-40B4-BE49-F238E27FC236}">
                <a16:creationId xmlns:a16="http://schemas.microsoft.com/office/drawing/2014/main" id="{5AE1E5E7-167E-FA41-8E3B-C8DA93F95855}"/>
              </a:ext>
            </a:extLst>
          </p:cNvPr>
          <p:cNvSpPr txBox="1"/>
          <p:nvPr/>
        </p:nvSpPr>
        <p:spPr>
          <a:xfrm>
            <a:off x="10630358" y="3680831"/>
            <a:ext cx="40716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Trust</a:t>
            </a:r>
          </a:p>
        </p:txBody>
      </p:sp>
      <p:sp>
        <p:nvSpPr>
          <p:cNvPr id="43" name="TextBox 42">
            <a:extLst>
              <a:ext uri="{FF2B5EF4-FFF2-40B4-BE49-F238E27FC236}">
                <a16:creationId xmlns:a16="http://schemas.microsoft.com/office/drawing/2014/main" id="{4E24E1B3-9177-D744-9106-66606CEF05A4}"/>
              </a:ext>
            </a:extLst>
          </p:cNvPr>
          <p:cNvSpPr txBox="1"/>
          <p:nvPr/>
        </p:nvSpPr>
        <p:spPr>
          <a:xfrm rot="20492356">
            <a:off x="4760085" y="3181660"/>
            <a:ext cx="154208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Authorization</a:t>
            </a:r>
            <a:r>
              <a:rPr lang="pl-PL" sz="1400" kern="0" dirty="0">
                <a:ea typeface="Arial Unicode MS" pitchFamily="34" charset="-128"/>
                <a:cs typeface="Arial Unicode MS" pitchFamily="34" charset="-128"/>
              </a:rPr>
              <a:t> Grant</a:t>
            </a:r>
          </a:p>
        </p:txBody>
      </p:sp>
      <p:sp>
        <p:nvSpPr>
          <p:cNvPr id="45" name="TextBox 44">
            <a:extLst>
              <a:ext uri="{FF2B5EF4-FFF2-40B4-BE49-F238E27FC236}">
                <a16:creationId xmlns:a16="http://schemas.microsoft.com/office/drawing/2014/main" id="{645569B5-D968-974A-9705-4A8B7F502E30}"/>
              </a:ext>
            </a:extLst>
          </p:cNvPr>
          <p:cNvSpPr txBox="1"/>
          <p:nvPr/>
        </p:nvSpPr>
        <p:spPr>
          <a:xfrm>
            <a:off x="5502657" y="5022372"/>
            <a:ext cx="6668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Request</a:t>
            </a:r>
            <a:endParaRPr lang="pl-PL" sz="1400" kern="0" dirty="0">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69AC9BDF-438C-E241-B131-2C174C88B764}"/>
              </a:ext>
            </a:extLst>
          </p:cNvPr>
          <p:cNvSpPr txBox="1"/>
          <p:nvPr/>
        </p:nvSpPr>
        <p:spPr>
          <a:xfrm rot="20428723">
            <a:off x="5342993" y="3785670"/>
            <a:ext cx="106599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Access </a:t>
            </a:r>
            <a:r>
              <a:rPr lang="pl-PL" sz="1400" kern="0" dirty="0" err="1">
                <a:ea typeface="Arial Unicode MS" pitchFamily="34" charset="-128"/>
                <a:cs typeface="Arial Unicode MS" pitchFamily="34" charset="-128"/>
              </a:rPr>
              <a:t>token</a:t>
            </a:r>
            <a:endParaRPr lang="pl-PL" sz="1400" kern="0" dirty="0">
              <a:ea typeface="Arial Unicode MS" pitchFamily="34" charset="-128"/>
              <a:cs typeface="Arial Unicode MS" pitchFamily="34" charset="-128"/>
            </a:endParaRPr>
          </a:p>
        </p:txBody>
      </p:sp>
      <p:pic>
        <p:nvPicPr>
          <p:cNvPr id="50" name="Picture 49">
            <a:extLst>
              <a:ext uri="{FF2B5EF4-FFF2-40B4-BE49-F238E27FC236}">
                <a16:creationId xmlns:a16="http://schemas.microsoft.com/office/drawing/2014/main" id="{199CD27C-126E-974B-B1F1-A96FDAC7E9F2}"/>
              </a:ext>
            </a:extLst>
          </p:cNvPr>
          <p:cNvPicPr>
            <a:picLocks noChangeAspect="1"/>
          </p:cNvPicPr>
          <p:nvPr/>
        </p:nvPicPr>
        <p:blipFill>
          <a:blip r:embed="rId6"/>
          <a:stretch>
            <a:fillRect/>
          </a:stretch>
        </p:blipFill>
        <p:spPr>
          <a:xfrm>
            <a:off x="9580192" y="4513112"/>
            <a:ext cx="1756800" cy="1756800"/>
          </a:xfrm>
          <a:prstGeom prst="rect">
            <a:avLst/>
          </a:prstGeom>
        </p:spPr>
      </p:pic>
      <p:cxnSp>
        <p:nvCxnSpPr>
          <p:cNvPr id="26" name="Straight Arrow Connector 25">
            <a:extLst>
              <a:ext uri="{FF2B5EF4-FFF2-40B4-BE49-F238E27FC236}">
                <a16:creationId xmlns:a16="http://schemas.microsoft.com/office/drawing/2014/main" id="{578885E8-054B-ED41-BF17-E7E199A7FBD9}"/>
              </a:ext>
            </a:extLst>
          </p:cNvPr>
          <p:cNvCxnSpPr>
            <a:cxnSpLocks/>
          </p:cNvCxnSpPr>
          <p:nvPr/>
        </p:nvCxnSpPr>
        <p:spPr>
          <a:xfrm rot="10800000">
            <a:off x="2256019" y="5542905"/>
            <a:ext cx="7322057"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0FEE02F-1D1D-4B47-93AD-D070F08E2614}"/>
              </a:ext>
            </a:extLst>
          </p:cNvPr>
          <p:cNvSpPr txBox="1"/>
          <p:nvPr/>
        </p:nvSpPr>
        <p:spPr>
          <a:xfrm>
            <a:off x="5463258" y="5620062"/>
            <a:ext cx="71654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Reponse</a:t>
            </a:r>
            <a:endParaRPr lang="pl-PL"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58566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nodeType="clickEffect">
                                  <p:stCondLst>
                                    <p:cond delay="0"/>
                                  </p:stCondLst>
                                  <p:childTnLst>
                                    <p:animScale>
                                      <p:cBhvr>
                                        <p:cTn id="6" dur="500" fill="hold"/>
                                        <p:tgtEl>
                                          <p:spTgt spid="21"/>
                                        </p:tgtEl>
                                      </p:cBhvr>
                                      <p:by x="105000" y="105000"/>
                                    </p:animScale>
                                  </p:childTnLst>
                                </p:cTn>
                              </p:par>
                              <p:par>
                                <p:cTn id="7" presetID="6" presetClass="emph" presetSubtype="0" autoRev="1" fill="hold" grpId="0" nodeType="withEffect">
                                  <p:stCondLst>
                                    <p:cond delay="0"/>
                                  </p:stCondLst>
                                  <p:childTnLst>
                                    <p:animScale>
                                      <p:cBhvr>
                                        <p:cTn id="8" dur="500" fill="hold"/>
                                        <p:tgtEl>
                                          <p:spTgt spid="41"/>
                                        </p:tgtEl>
                                      </p:cBhvr>
                                      <p:by x="105000" y="105000"/>
                                    </p:animScale>
                                  </p:childTnLst>
                                </p:cTn>
                              </p:par>
                              <p:par>
                                <p:cTn id="9" presetID="6" presetClass="emph" presetSubtype="0" autoRev="1" fill="hold" nodeType="withEffect">
                                  <p:stCondLst>
                                    <p:cond delay="0"/>
                                  </p:stCondLst>
                                  <p:childTnLst>
                                    <p:animScale>
                                      <p:cBhvr>
                                        <p:cTn id="10" dur="500" fill="hold"/>
                                        <p:tgtEl>
                                          <p:spTgt spid="6"/>
                                        </p:tgtEl>
                                      </p:cBhvr>
                                      <p:by x="105000" y="105000"/>
                                    </p:animScale>
                                  </p:childTnLst>
                                </p:cTn>
                              </p:par>
                              <p:par>
                                <p:cTn id="11" presetID="6" presetClass="emph" presetSubtype="0" autoRev="1" fill="hold" grpId="0" nodeType="withEffect">
                                  <p:stCondLst>
                                    <p:cond delay="0"/>
                                  </p:stCondLst>
                                  <p:childTnLst>
                                    <p:animScale>
                                      <p:cBhvr>
                                        <p:cTn id="12" dur="500" fill="hold"/>
                                        <p:tgtEl>
                                          <p:spTgt spid="4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autoRev="1" fill="hold" grpId="0" nodeType="clickEffect">
                                  <p:stCondLst>
                                    <p:cond delay="0"/>
                                  </p:stCondLst>
                                  <p:childTnLst>
                                    <p:animScale>
                                      <p:cBhvr>
                                        <p:cTn id="16" dur="1000" fill="hold"/>
                                        <p:tgtEl>
                                          <p:spTgt spid="39"/>
                                        </p:tgtEl>
                                      </p:cBhvr>
                                      <p:by x="105000" y="105000"/>
                                    </p:animScale>
                                  </p:childTnLst>
                                </p:cTn>
                              </p:par>
                              <p:par>
                                <p:cTn id="17" presetID="6" presetClass="emph" presetSubtype="0" autoRev="1" fill="hold" nodeType="withEffect">
                                  <p:stCondLst>
                                    <p:cond delay="0"/>
                                  </p:stCondLst>
                                  <p:childTnLst>
                                    <p:animScale>
                                      <p:cBhvr>
                                        <p:cTn id="18" dur="1000" fill="hold"/>
                                        <p:tgtEl>
                                          <p:spTgt spid="15"/>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autoRev="1" fill="hold" grpId="0" nodeType="clickEffect">
                                  <p:stCondLst>
                                    <p:cond delay="0"/>
                                  </p:stCondLst>
                                  <p:childTnLst>
                                    <p:animScale>
                                      <p:cBhvr>
                                        <p:cTn id="22" dur="1000" fill="hold"/>
                                        <p:tgtEl>
                                          <p:spTgt spid="43"/>
                                        </p:tgtEl>
                                      </p:cBhvr>
                                      <p:by x="105000" y="105000"/>
                                    </p:animScale>
                                  </p:childTnLst>
                                </p:cTn>
                              </p:par>
                              <p:par>
                                <p:cTn id="23" presetID="6" presetClass="emph" presetSubtype="0" autoRev="1" fill="hold" grpId="0" nodeType="withEffect">
                                  <p:stCondLst>
                                    <p:cond delay="0"/>
                                  </p:stCondLst>
                                  <p:childTnLst>
                                    <p:animScale>
                                      <p:cBhvr>
                                        <p:cTn id="24" dur="1000" fill="hold"/>
                                        <p:tgtEl>
                                          <p:spTgt spid="46"/>
                                        </p:tgtEl>
                                      </p:cBhvr>
                                      <p:by x="105000" y="105000"/>
                                    </p:animScale>
                                  </p:childTnLst>
                                </p:cTn>
                              </p:par>
                              <p:par>
                                <p:cTn id="25" presetID="6" presetClass="emph" presetSubtype="0" autoRev="1" fill="hold" nodeType="withEffect">
                                  <p:stCondLst>
                                    <p:cond delay="0"/>
                                  </p:stCondLst>
                                  <p:childTnLst>
                                    <p:animScale>
                                      <p:cBhvr>
                                        <p:cTn id="26" dur="1000" fill="hold"/>
                                        <p:tgtEl>
                                          <p:spTgt spid="38"/>
                                        </p:tgtEl>
                                      </p:cBhvr>
                                      <p:by x="105000" y="105000"/>
                                    </p:animScale>
                                  </p:childTnLst>
                                </p:cTn>
                              </p:par>
                              <p:par>
                                <p:cTn id="27" presetID="6" presetClass="emph" presetSubtype="0" autoRev="1" fill="hold" nodeType="withEffect">
                                  <p:stCondLst>
                                    <p:cond delay="0"/>
                                  </p:stCondLst>
                                  <p:childTnLst>
                                    <p:animScale>
                                      <p:cBhvr>
                                        <p:cTn id="28" dur="1000" fill="hold"/>
                                        <p:tgtEl>
                                          <p:spTgt spid="36"/>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6" presetClass="emph" presetSubtype="0" autoRev="1" fill="hold" grpId="0" nodeType="clickEffect">
                                  <p:stCondLst>
                                    <p:cond delay="0"/>
                                  </p:stCondLst>
                                  <p:childTnLst>
                                    <p:animScale>
                                      <p:cBhvr>
                                        <p:cTn id="32" dur="1000" fill="hold"/>
                                        <p:tgtEl>
                                          <p:spTgt spid="45"/>
                                        </p:tgtEl>
                                      </p:cBhvr>
                                      <p:by x="105000" y="105000"/>
                                    </p:animScale>
                                  </p:childTnLst>
                                </p:cTn>
                              </p:par>
                              <p:par>
                                <p:cTn id="33" presetID="6" presetClass="emph" presetSubtype="0" autoRev="1" fill="hold" nodeType="withEffect">
                                  <p:stCondLst>
                                    <p:cond delay="0"/>
                                  </p:stCondLst>
                                  <p:childTnLst>
                                    <p:animScale>
                                      <p:cBhvr>
                                        <p:cTn id="34" dur="1000" fill="hold"/>
                                        <p:tgtEl>
                                          <p:spTgt spid="8"/>
                                        </p:tgtEl>
                                      </p:cBhvr>
                                      <p:by x="105000" y="105000"/>
                                    </p:animScale>
                                  </p:childTnLst>
                                </p:cTn>
                              </p:par>
                              <p:par>
                                <p:cTn id="35" presetID="6" presetClass="emph" presetSubtype="0" autoRev="1" fill="hold" nodeType="withEffect">
                                  <p:stCondLst>
                                    <p:cond delay="0"/>
                                  </p:stCondLst>
                                  <p:childTnLst>
                                    <p:animScale>
                                      <p:cBhvr>
                                        <p:cTn id="36" dur="1000" fill="hold"/>
                                        <p:tgtEl>
                                          <p:spTgt spid="26"/>
                                        </p:tgtEl>
                                      </p:cBhvr>
                                      <p:by x="105000" y="105000"/>
                                    </p:animScale>
                                  </p:childTnLst>
                                </p:cTn>
                              </p:par>
                              <p:par>
                                <p:cTn id="37" presetID="6" presetClass="emph" presetSubtype="0" autoRev="1" fill="hold" grpId="0" nodeType="withEffect">
                                  <p:stCondLst>
                                    <p:cond delay="0"/>
                                  </p:stCondLst>
                                  <p:childTnLst>
                                    <p:animScale>
                                      <p:cBhvr>
                                        <p:cTn id="38" dur="1000"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3" grpId="0"/>
      <p:bldP spid="45" grpId="0"/>
      <p:bldP spid="46"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Authorization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request</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99219" y="1376219"/>
            <a:ext cx="9970678" cy="41857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auth.server.com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authorize</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err="1">
                <a:ea typeface="Arial Unicode MS" pitchFamily="34" charset="-128"/>
                <a:cs typeface="Arial Unicode MS" pitchFamily="34" charset="-128"/>
              </a:rPr>
              <a:t>response_type</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code</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&amp;</a:t>
            </a:r>
            <a:r>
              <a:rPr lang="pl-PL" sz="3200" kern="0" dirty="0" err="1">
                <a:ea typeface="Arial Unicode MS" pitchFamily="34" charset="-128"/>
                <a:cs typeface="Arial Unicode MS" pitchFamily="34" charset="-128"/>
              </a:rPr>
              <a:t>client_id</a:t>
            </a:r>
            <a:r>
              <a:rPr lang="pl-PL" sz="3200" kern="0" dirty="0">
                <a:ea typeface="Arial Unicode MS" pitchFamily="34" charset="-128"/>
                <a:cs typeface="Arial Unicode MS" pitchFamily="34" charset="-128"/>
              </a:rPr>
              <a:t>=Lkc11D1kzz 	</a:t>
            </a: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&amp;</a:t>
            </a:r>
            <a:r>
              <a:rPr lang="pl-PL" sz="3200" kern="0" dirty="0" err="1">
                <a:ea typeface="Arial Unicode MS" pitchFamily="34" charset="-128"/>
                <a:cs typeface="Arial Unicode MS" pitchFamily="34" charset="-128"/>
              </a:rPr>
              <a:t>redirect_uri</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client.app.com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callback</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scope</a:t>
            </a:r>
            <a:r>
              <a:rPr lang="pl-PL" sz="3200" kern="0" dirty="0">
                <a:solidFill>
                  <a:srgbClr val="FECE59"/>
                </a:solidFill>
                <a:ea typeface="Arial Unicode MS" pitchFamily="34" charset="-128"/>
                <a:cs typeface="Arial Unicode MS" pitchFamily="34" charset="-128"/>
              </a:rPr>
              <a:t>=</a:t>
            </a:r>
            <a:r>
              <a:rPr lang="pl-PL" sz="3200" kern="0" dirty="0" err="1">
                <a:solidFill>
                  <a:srgbClr val="FECE59"/>
                </a:solidFill>
                <a:ea typeface="Arial Unicode MS" pitchFamily="34" charset="-128"/>
                <a:cs typeface="Arial Unicode MS" pitchFamily="34" charset="-128"/>
              </a:rPr>
              <a:t>hyc_api.feed.read</a:t>
            </a:r>
            <a:r>
              <a:rPr lang="pl-PL" sz="3200" kern="0" dirty="0">
                <a:solidFill>
                  <a:srgbClr val="FECE59"/>
                </a:solidFill>
                <a:ea typeface="Arial Unicode MS" pitchFamily="34" charset="-128"/>
                <a:cs typeface="Arial Unicode MS" pitchFamily="34" charset="-128"/>
              </a:rPr>
              <a:t> </a:t>
            </a:r>
            <a:r>
              <a:rPr lang="pl-PL" sz="3200" kern="0" dirty="0" err="1">
                <a:solidFill>
                  <a:srgbClr val="FECE59"/>
                </a:solidFill>
                <a:ea typeface="Arial Unicode MS" pitchFamily="34" charset="-128"/>
                <a:cs typeface="Arial Unicode MS" pitchFamily="34" charset="-128"/>
              </a:rPr>
              <a:t>hyc_api.lectures.read</a:t>
            </a:r>
            <a:endParaRPr lang="pl-PL" sz="3200" kern="0" dirty="0">
              <a:solidFill>
                <a:srgbClr val="FECE59"/>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state</a:t>
            </a:r>
            <a:r>
              <a:rPr lang="pl-PL" sz="3200" kern="0" dirty="0">
                <a:solidFill>
                  <a:srgbClr val="FECE59"/>
                </a:solidFill>
                <a:ea typeface="Arial Unicode MS" pitchFamily="34" charset="-128"/>
                <a:cs typeface="Arial Unicode MS" pitchFamily="34" charset="-128"/>
              </a:rPr>
              <a:t>=dNjDVX9qfs</a:t>
            </a:r>
          </a:p>
        </p:txBody>
      </p:sp>
    </p:spTree>
    <p:extLst>
      <p:ext uri="{BB962C8B-B14F-4D97-AF65-F5344CB8AC3E}">
        <p14:creationId xmlns:p14="http://schemas.microsoft.com/office/powerpoint/2010/main" val="269278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Authorization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response</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99219" y="1376219"/>
            <a:ext cx="7928452" cy="196977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client.app.com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callback</a:t>
            </a:r>
            <a:r>
              <a:rPr lang="pl-PL" sz="3200" kern="0" dirty="0">
                <a:ea typeface="Arial Unicode MS" pitchFamily="34" charset="-128"/>
                <a:cs typeface="Arial Unicode MS" pitchFamily="34" charset="-128"/>
              </a:rPr>
              <a:t> </a:t>
            </a: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err="1">
                <a:ea typeface="Arial Unicode MS" pitchFamily="34" charset="-128"/>
                <a:cs typeface="Arial Unicode MS" pitchFamily="34" charset="-128"/>
              </a:rPr>
              <a:t>code</a:t>
            </a:r>
            <a:r>
              <a:rPr lang="pl-PL" sz="3200" kern="0" dirty="0">
                <a:ea typeface="Arial Unicode MS" pitchFamily="34" charset="-128"/>
                <a:cs typeface="Arial Unicode MS" pitchFamily="34" charset="-128"/>
              </a:rPr>
              <a:t>=SplxlOBeZQQYbYS6WxSbIA</a:t>
            </a: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state</a:t>
            </a:r>
            <a:r>
              <a:rPr lang="pl-PL" sz="3200" kern="0" dirty="0">
                <a:solidFill>
                  <a:srgbClr val="FECE59"/>
                </a:solidFill>
                <a:ea typeface="Arial Unicode MS" pitchFamily="34" charset="-128"/>
                <a:cs typeface="Arial Unicode MS" pitchFamily="34" charset="-128"/>
              </a:rPr>
              <a:t>=dNjDVX9qfs</a:t>
            </a:r>
          </a:p>
        </p:txBody>
      </p:sp>
    </p:spTree>
    <p:extLst>
      <p:ext uri="{BB962C8B-B14F-4D97-AF65-F5344CB8AC3E}">
        <p14:creationId xmlns:p14="http://schemas.microsoft.com/office/powerpoint/2010/main" val="272510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Token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request</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89983" y="1376219"/>
            <a:ext cx="11435823" cy="566308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dirty="0"/>
              <a:t>POST /</a:t>
            </a:r>
            <a:r>
              <a:rPr lang="pl-PL" sz="3200" dirty="0" err="1"/>
              <a:t>token</a:t>
            </a:r>
            <a:r>
              <a:rPr lang="pl-PL" sz="3200" dirty="0"/>
              <a:t> HTTP/1.1 </a:t>
            </a:r>
          </a:p>
          <a:p>
            <a:pPr fontAlgn="base">
              <a:spcBef>
                <a:spcPct val="50000"/>
              </a:spcBef>
              <a:spcAft>
                <a:spcPct val="0"/>
              </a:spcAft>
              <a:buClr>
                <a:srgbClr val="F0AB00"/>
              </a:buClr>
              <a:buSzPct val="80000"/>
            </a:pPr>
            <a:r>
              <a:rPr lang="pl-PL" sz="3200" dirty="0"/>
              <a:t>Host: </a:t>
            </a:r>
            <a:r>
              <a:rPr lang="pl-PL" sz="3200" kern="0" dirty="0" err="1">
                <a:ea typeface="Arial Unicode MS" pitchFamily="34" charset="-128"/>
                <a:cs typeface="Arial Unicode MS" pitchFamily="34" charset="-128"/>
              </a:rPr>
              <a:t>auth.server.com</a:t>
            </a:r>
            <a:r>
              <a:rPr lang="pl-PL" sz="3200" kern="0" dirty="0">
                <a:ea typeface="Arial Unicode MS" pitchFamily="34" charset="-128"/>
                <a:cs typeface="Arial Unicode MS" pitchFamily="34" charset="-128"/>
              </a:rPr>
              <a:t> </a:t>
            </a:r>
          </a:p>
          <a:p>
            <a:pPr fontAlgn="base">
              <a:spcBef>
                <a:spcPct val="50000"/>
              </a:spcBef>
              <a:spcAft>
                <a:spcPct val="0"/>
              </a:spcAft>
              <a:buClr>
                <a:srgbClr val="F0AB00"/>
              </a:buClr>
              <a:buSzPct val="80000"/>
            </a:pPr>
            <a:r>
              <a:rPr lang="pl-PL" sz="3200" dirty="0" err="1"/>
              <a:t>Authorization</a:t>
            </a:r>
            <a:r>
              <a:rPr lang="pl-PL" sz="3200" dirty="0"/>
              <a:t>: Basic czZCaGRSa3F0MzpnWDFmQmF0M2JW </a:t>
            </a:r>
          </a:p>
          <a:p>
            <a:pPr fontAlgn="base">
              <a:spcBef>
                <a:spcPct val="50000"/>
              </a:spcBef>
              <a:spcAft>
                <a:spcPct val="0"/>
              </a:spcAft>
              <a:buClr>
                <a:srgbClr val="F0AB00"/>
              </a:buClr>
              <a:buSzPct val="80000"/>
            </a:pPr>
            <a:r>
              <a:rPr lang="pl-PL" sz="3200" dirty="0"/>
              <a:t>Content-</a:t>
            </a:r>
            <a:r>
              <a:rPr lang="pl-PL" sz="3200" dirty="0" err="1"/>
              <a:t>Type</a:t>
            </a:r>
            <a:r>
              <a:rPr lang="pl-PL" sz="3200" dirty="0"/>
              <a:t>: </a:t>
            </a:r>
            <a:r>
              <a:rPr lang="pl-PL" sz="3200" dirty="0" err="1"/>
              <a:t>application</a:t>
            </a:r>
            <a:r>
              <a:rPr lang="pl-PL" sz="3200" dirty="0"/>
              <a:t>/x-www-form-</a:t>
            </a:r>
            <a:r>
              <a:rPr lang="pl-PL" sz="3200" dirty="0" err="1"/>
              <a:t>urlencoded</a:t>
            </a:r>
            <a:r>
              <a:rPr lang="pl-PL" sz="3200" dirty="0"/>
              <a:t> </a:t>
            </a:r>
          </a:p>
          <a:p>
            <a:pPr fontAlgn="base">
              <a:spcBef>
                <a:spcPct val="50000"/>
              </a:spcBef>
              <a:spcAft>
                <a:spcPct val="0"/>
              </a:spcAft>
              <a:buClr>
                <a:srgbClr val="F0AB00"/>
              </a:buClr>
              <a:buSzPct val="80000"/>
            </a:pPr>
            <a:r>
              <a:rPr lang="pl-PL" sz="3200" dirty="0" err="1"/>
              <a:t>grant_type</a:t>
            </a:r>
            <a:r>
              <a:rPr lang="pl-PL" sz="3200" dirty="0"/>
              <a:t>=</a:t>
            </a:r>
            <a:r>
              <a:rPr lang="pl-PL" sz="3200" dirty="0" err="1"/>
              <a:t>authorization_code</a:t>
            </a:r>
            <a:endParaRPr lang="pl-PL" sz="3200" dirty="0"/>
          </a:p>
          <a:p>
            <a:pPr fontAlgn="base">
              <a:spcBef>
                <a:spcPct val="50000"/>
              </a:spcBef>
              <a:spcAft>
                <a:spcPct val="0"/>
              </a:spcAft>
              <a:buClr>
                <a:srgbClr val="F0AB00"/>
              </a:buClr>
              <a:buSzPct val="80000"/>
            </a:pPr>
            <a:r>
              <a:rPr lang="pl-PL" sz="3200" dirty="0"/>
              <a:t>&amp;</a:t>
            </a:r>
            <a:r>
              <a:rPr lang="pl-PL" sz="3200" dirty="0" err="1"/>
              <a:t>code</a:t>
            </a:r>
            <a:r>
              <a:rPr lang="pl-PL" sz="3200" dirty="0"/>
              <a:t>=SplxlOBeZQQYbYS6WxSbIA</a:t>
            </a:r>
          </a:p>
          <a:p>
            <a:pPr fontAlgn="base">
              <a:spcBef>
                <a:spcPct val="50000"/>
              </a:spcBef>
              <a:spcAft>
                <a:spcPct val="0"/>
              </a:spcAft>
              <a:buClr>
                <a:srgbClr val="F0AB00"/>
              </a:buClr>
              <a:buSzPct val="80000"/>
            </a:pPr>
            <a:r>
              <a:rPr lang="pl-PL" sz="3200" dirty="0"/>
              <a:t>&amp;</a:t>
            </a:r>
            <a:r>
              <a:rPr lang="pl-PL" sz="3200" dirty="0" err="1"/>
              <a:t>redirect_uri</a:t>
            </a:r>
            <a:r>
              <a:rPr lang="pl-PL" sz="3200" dirty="0"/>
              <a:t>=</a:t>
            </a: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client.app.com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callback</a:t>
            </a:r>
            <a:endParaRPr lang="pl-PL" sz="3200" dirty="0"/>
          </a:p>
          <a:p>
            <a:pPr fontAlgn="base">
              <a:spcBef>
                <a:spcPct val="50000"/>
              </a:spcBef>
              <a:spcAft>
                <a:spcPct val="0"/>
              </a:spcAft>
              <a:buClr>
                <a:srgbClr val="F0AB00"/>
              </a:buClr>
              <a:buSzPct val="80000"/>
            </a:pPr>
            <a:endParaRPr lang="pl-PL" sz="32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408114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a:ln>
                <a:noFill/>
              </a:ln>
              <a:solidFill>
                <a:srgbClr val="FFFFFF"/>
              </a:solidFill>
              <a:effectLst/>
              <a:uLnTx/>
              <a:uFillTx/>
              <a:latin typeface="Arial"/>
              <a:ea typeface="+mj-ea"/>
              <a:cs typeface="+mj-cs"/>
            </a:endParaRPr>
          </a:p>
        </p:txBody>
      </p:sp>
      <p:cxnSp>
        <p:nvCxnSpPr>
          <p:cNvPr id="38" name="Straight Connector 37">
            <a:extLst>
              <a:ext uri="{FF2B5EF4-FFF2-40B4-BE49-F238E27FC236}">
                <a16:creationId xmlns:a16="http://schemas.microsoft.com/office/drawing/2014/main" id="{BA24CD27-1E3A-4906-89EF-AEE87DA44119}"/>
              </a:ext>
            </a:extLst>
          </p:cNvPr>
          <p:cNvCxnSpPr>
            <a:cxnSpLocks/>
          </p:cNvCxnSpPr>
          <p:nvPr/>
        </p:nvCxnSpPr>
        <p:spPr>
          <a:xfrm>
            <a:off x="725661" y="3525515"/>
            <a:ext cx="10911840" cy="16435"/>
          </a:xfrm>
          <a:prstGeom prst="line">
            <a:avLst/>
          </a:prstGeom>
          <a:noFill/>
          <a:ln w="19050" cap="flat" cmpd="sng" algn="ctr">
            <a:solidFill>
              <a:srgbClr val="FFFFFF"/>
            </a:solidFill>
            <a:prstDash val="solid"/>
          </a:ln>
          <a:effectLst/>
        </p:spPr>
      </p:cxnSp>
      <p:sp>
        <p:nvSpPr>
          <p:cNvPr id="39" name="Oval 38">
            <a:extLst>
              <a:ext uri="{FF2B5EF4-FFF2-40B4-BE49-F238E27FC236}">
                <a16:creationId xmlns:a16="http://schemas.microsoft.com/office/drawing/2014/main" id="{547715AD-66B1-402E-9BBB-8E24EB1194B0}"/>
              </a:ext>
            </a:extLst>
          </p:cNvPr>
          <p:cNvSpPr/>
          <p:nvPr/>
        </p:nvSpPr>
        <p:spPr>
          <a:xfrm>
            <a:off x="1203213" y="3389692"/>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40" name="Oval 39">
            <a:extLst>
              <a:ext uri="{FF2B5EF4-FFF2-40B4-BE49-F238E27FC236}">
                <a16:creationId xmlns:a16="http://schemas.microsoft.com/office/drawing/2014/main" id="{A9BF1C1B-66DF-40AE-AD46-1652591E82BC}"/>
              </a:ext>
            </a:extLst>
          </p:cNvPr>
          <p:cNvSpPr/>
          <p:nvPr/>
        </p:nvSpPr>
        <p:spPr>
          <a:xfrm>
            <a:off x="4441757" y="3396887"/>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42" name="TextBox 41">
            <a:extLst>
              <a:ext uri="{FF2B5EF4-FFF2-40B4-BE49-F238E27FC236}">
                <a16:creationId xmlns:a16="http://schemas.microsoft.com/office/drawing/2014/main" id="{B90B20CD-E1FE-446B-86EA-56B46E48CAB4}"/>
              </a:ext>
            </a:extLst>
          </p:cNvPr>
          <p:cNvSpPr txBox="1"/>
          <p:nvPr/>
        </p:nvSpPr>
        <p:spPr>
          <a:xfrm>
            <a:off x="162031" y="1217249"/>
            <a:ext cx="2497123"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kumimoji="0" lang="pl-PL" sz="1800" b="1" i="0" u="none" strike="noStrike" kern="0" cap="none" spc="0" normalizeH="0" baseline="0" noProof="0">
                <a:ln>
                  <a:noFill/>
                </a:ln>
                <a:solidFill>
                  <a:srgbClr val="FFFFFF"/>
                </a:solidFill>
                <a:effectLst/>
                <a:uLnTx/>
                <a:uFillTx/>
                <a:ea typeface="Arial Unicode MS" pitchFamily="34" charset="-128"/>
                <a:cs typeface="Arial Unicode MS" pitchFamily="34" charset="-128"/>
              </a:rPr>
              <a:t>Fit </a:t>
            </a:r>
            <a:r>
              <a:rPr kumimoji="0" lang="pl-PL" sz="1800" b="1" i="0" u="none" strike="noStrike" kern="0" cap="none" spc="0" normalizeH="0" baseline="0" noProof="0" err="1">
                <a:ln>
                  <a:noFill/>
                </a:ln>
                <a:solidFill>
                  <a:srgbClr val="FFFFFF"/>
                </a:solidFill>
                <a:effectLst/>
                <a:uLnTx/>
                <a:uFillTx/>
                <a:ea typeface="Arial Unicode MS" pitchFamily="34" charset="-128"/>
                <a:cs typeface="Arial Unicode MS" pitchFamily="34" charset="-128"/>
              </a:rPr>
              <a:t>yourself</a:t>
            </a:r>
            <a:r>
              <a:rPr kumimoji="0" lang="pl-PL" sz="1800" b="1" i="0" u="none" strike="noStrike" kern="0" cap="none" spc="0" normalizeH="0" baseline="0" noProof="0">
                <a:ln>
                  <a:noFill/>
                </a:ln>
                <a:solidFill>
                  <a:srgbClr val="FFFFFF"/>
                </a:solidFill>
                <a:effectLst/>
                <a:uLnTx/>
                <a:uFillTx/>
                <a:ea typeface="Arial Unicode MS" pitchFamily="34" charset="-128"/>
                <a:cs typeface="Arial Unicode MS" pitchFamily="34" charset="-128"/>
              </a:rPr>
              <a:t> in </a:t>
            </a:r>
            <a:r>
              <a:rPr lang="pl-PL" sz="1800" kern="0">
                <a:solidFill>
                  <a:srgbClr val="F0AB00"/>
                </a:solidFill>
                <a:ea typeface="Arial Unicode MS" pitchFamily="34" charset="-128"/>
                <a:cs typeface="Arial"/>
              </a:rPr>
              <a:t>IT</a:t>
            </a:r>
            <a:r>
              <a:rPr kumimoji="0" lang="pl-PL" sz="1800" b="1" i="0" u="none" strike="noStrike" kern="0" cap="none" spc="0" normalizeH="0" baseline="0" noProof="0">
                <a:ln>
                  <a:noFill/>
                </a:ln>
                <a:solidFill>
                  <a:srgbClr val="FFFFFF"/>
                </a:solidFill>
                <a:effectLst/>
                <a:uLnTx/>
                <a:uFillTx/>
                <a:ea typeface="Arial Unicode MS" pitchFamily="34" charset="-128"/>
                <a:cs typeface="Arial Unicode MS" pitchFamily="34" charset="-128"/>
              </a:rPr>
              <a:t> – Rozegraj swoją </a:t>
            </a:r>
            <a:r>
              <a:rPr lang="pl-PL" sz="1800" kern="0">
                <a:solidFill>
                  <a:srgbClr val="F0AB00"/>
                </a:solidFill>
                <a:ea typeface="Arial Unicode MS" pitchFamily="34" charset="-128"/>
                <a:cs typeface="Arial"/>
              </a:rPr>
              <a:t>rekrutację</a:t>
            </a:r>
            <a:endParaRPr lang="en-US" sz="1800" kern="0">
              <a:solidFill>
                <a:srgbClr val="F0AB00"/>
              </a:solidFill>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pl-PL" sz="1800" b="0" i="0" u="none" strike="noStrike" kern="0" cap="none" spc="0" normalizeH="0" baseline="0" noProof="0">
                <a:ln>
                  <a:noFill/>
                </a:ln>
                <a:solidFill>
                  <a:srgbClr val="F0AB00"/>
                </a:solidFill>
                <a:effectLst/>
                <a:uLnTx/>
                <a:uFillTx/>
                <a:ea typeface="Arial Unicode MS" pitchFamily="34" charset="-128"/>
                <a:cs typeface="Arial"/>
              </a:rPr>
              <a:t>15</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a:t>
            </a:r>
            <a:r>
              <a:rPr kumimoji="0" lang="pl-PL" sz="1800" b="0" i="0" u="none" strike="noStrike" kern="0" cap="none" spc="0" normalizeH="0" baseline="0" noProof="0">
                <a:ln>
                  <a:noFill/>
                </a:ln>
                <a:solidFill>
                  <a:srgbClr val="FECE59"/>
                </a:solidFill>
                <a:effectLst/>
                <a:uLnTx/>
                <a:uFillTx/>
                <a:ea typeface="Arial Unicode MS" pitchFamily="34" charset="-128"/>
                <a:cs typeface="Arial"/>
              </a:rPr>
              <a:t>1</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0</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.201</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9</a:t>
            </a: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ct val="0"/>
              </a:spcAft>
              <a:buClr>
                <a:srgbClr val="F0AB00"/>
              </a:buClr>
              <a:buSzPct val="80000"/>
              <a:buFontTx/>
              <a:buNone/>
              <a:tabLst/>
              <a:defRPr/>
            </a:pPr>
            <a:r>
              <a:rPr kumimoji="0" lang="pl-PL" sz="1800" b="0" i="0" u="none" strike="noStrike" kern="0" cap="none" spc="0" normalizeH="0" baseline="0" noProof="0">
                <a:ln>
                  <a:noFill/>
                </a:ln>
                <a:solidFill>
                  <a:srgbClr val="FFFFFF"/>
                </a:solidFill>
                <a:effectLst/>
                <a:uLnTx/>
                <a:uFillTx/>
                <a:ea typeface="Arial Unicode MS" pitchFamily="34" charset="-128"/>
                <a:cs typeface="Arial"/>
              </a:rPr>
              <a:t>Marek Nawa</a:t>
            </a:r>
          </a:p>
          <a:p>
            <a:pPr marL="0" marR="0" lvl="0" indent="0" algn="ctr" defTabSz="914400" eaLnBrk="1" fontAlgn="base" latinLnBrk="0" hangingPunct="1">
              <a:lnSpc>
                <a:spcPct val="100000"/>
              </a:lnSpc>
              <a:spcBef>
                <a:spcPts val="0"/>
              </a:spcBef>
              <a:spcAft>
                <a:spcPct val="0"/>
              </a:spcAft>
              <a:buClr>
                <a:srgbClr val="F0AB00"/>
              </a:buClr>
              <a:buSzPct val="80000"/>
              <a:buFontTx/>
              <a:buNone/>
              <a:tabLst/>
              <a:defRPr/>
            </a:pPr>
            <a:r>
              <a:rPr lang="pl-PL" sz="1800" kern="0">
                <a:solidFill>
                  <a:srgbClr val="FFFFFF"/>
                </a:solidFill>
                <a:ea typeface="Arial Unicode MS" pitchFamily="34" charset="-128"/>
                <a:cs typeface="Arial"/>
              </a:rPr>
              <a:t>Maciej Ogrodnik</a:t>
            </a: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sp>
        <p:nvSpPr>
          <p:cNvPr id="44" name="TextBox 43">
            <a:extLst>
              <a:ext uri="{FF2B5EF4-FFF2-40B4-BE49-F238E27FC236}">
                <a16:creationId xmlns:a16="http://schemas.microsoft.com/office/drawing/2014/main" id="{570A14B3-331C-4F55-A15C-0C74CC6397E5}"/>
              </a:ext>
            </a:extLst>
          </p:cNvPr>
          <p:cNvSpPr txBox="1"/>
          <p:nvPr/>
        </p:nvSpPr>
        <p:spPr>
          <a:xfrm>
            <a:off x="3161783" y="4196177"/>
            <a:ext cx="2844363"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14400" fontAlgn="base">
              <a:buClr>
                <a:srgbClr val="F0AB00"/>
              </a:buClr>
              <a:buSzPct val="80000"/>
              <a:defRPr/>
            </a:pPr>
            <a:r>
              <a:rPr lang="pl-PL" sz="1800" b="1" kern="0" err="1">
                <a:solidFill>
                  <a:srgbClr val="FFFFFF"/>
                </a:solidFill>
                <a:ea typeface="Arial Unicode MS" pitchFamily="34" charset="-128"/>
                <a:cs typeface="Arial Unicode MS" pitchFamily="34" charset="-128"/>
              </a:rPr>
              <a:t>Getting</a:t>
            </a:r>
            <a:r>
              <a:rPr lang="pl-PL" sz="1800" b="1" kern="0">
                <a:solidFill>
                  <a:srgbClr val="FFFFFF"/>
                </a:solidFill>
                <a:ea typeface="Arial Unicode MS" pitchFamily="34" charset="-128"/>
                <a:cs typeface="Arial Unicode MS" pitchFamily="34" charset="-128"/>
              </a:rPr>
              <a:t> </a:t>
            </a:r>
            <a:r>
              <a:rPr lang="pl-PL" sz="1800" b="1" kern="0" err="1">
                <a:solidFill>
                  <a:srgbClr val="FFFFFF"/>
                </a:solidFill>
                <a:ea typeface="Arial Unicode MS" pitchFamily="34" charset="-128"/>
                <a:cs typeface="Arial Unicode MS" pitchFamily="34" charset="-128"/>
              </a:rPr>
              <a:t>started</a:t>
            </a:r>
            <a:r>
              <a:rPr lang="pl-PL" sz="1800" b="1" kern="0">
                <a:solidFill>
                  <a:srgbClr val="FFFFFF"/>
                </a:solidFill>
                <a:ea typeface="Arial Unicode MS" pitchFamily="34" charset="-128"/>
                <a:cs typeface="Arial Unicode MS" pitchFamily="34" charset="-128"/>
              </a:rPr>
              <a:t> with </a:t>
            </a:r>
            <a:r>
              <a:rPr lang="pl-PL" sz="1800" kern="0">
                <a:solidFill>
                  <a:srgbClr val="F0AB00"/>
                </a:solidFill>
                <a:ea typeface="Arial Unicode MS" pitchFamily="34" charset="-128"/>
                <a:cs typeface="Arial"/>
              </a:rPr>
              <a:t>OAUTH 2.0</a:t>
            </a:r>
            <a:endParaRPr lang="en-US" sz="1800" kern="0">
              <a:solidFill>
                <a:srgbClr val="F0AB00"/>
              </a:solidFill>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pl-PL" sz="1800" b="0" i="0" u="none" strike="noStrike" kern="0" cap="none" spc="0" normalizeH="0" baseline="0" noProof="0">
                <a:ln>
                  <a:noFill/>
                </a:ln>
                <a:solidFill>
                  <a:srgbClr val="F0AB00"/>
                </a:solidFill>
                <a:effectLst/>
                <a:uLnTx/>
                <a:uFillTx/>
                <a:ea typeface="Arial Unicode MS" pitchFamily="34" charset="-128"/>
                <a:cs typeface="Arial"/>
              </a:rPr>
              <a:t>29.10</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.201</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9</a:t>
            </a: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ea typeface="Arial Unicode MS" pitchFamily="34" charset="-128"/>
                <a:cs typeface="Arial"/>
              </a:rPr>
              <a:t>Tomasz Miler</a:t>
            </a: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sp>
        <p:nvSpPr>
          <p:cNvPr id="46" name="TextBox 45">
            <a:extLst>
              <a:ext uri="{FF2B5EF4-FFF2-40B4-BE49-F238E27FC236}">
                <a16:creationId xmlns:a16="http://schemas.microsoft.com/office/drawing/2014/main" id="{08257ED1-1371-4995-9216-8F1166BCA931}"/>
              </a:ext>
            </a:extLst>
          </p:cNvPr>
          <p:cNvSpPr txBox="1"/>
          <p:nvPr/>
        </p:nvSpPr>
        <p:spPr>
          <a:xfrm>
            <a:off x="8655752" y="4206670"/>
            <a:ext cx="3210895"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14400" fontAlgn="base">
              <a:buClr>
                <a:srgbClr val="F0AB00"/>
              </a:buClr>
              <a:buSzPct val="80000"/>
              <a:defRPr/>
            </a:pPr>
            <a:r>
              <a:rPr lang="pl-PL" sz="1800" b="1" kern="0" err="1">
                <a:solidFill>
                  <a:srgbClr val="FFFFFF"/>
                </a:solidFill>
              </a:rPr>
              <a:t>Building</a:t>
            </a:r>
            <a:r>
              <a:rPr lang="pl-PL" sz="1800" b="1" kern="0">
                <a:solidFill>
                  <a:srgbClr val="FFFFFF"/>
                </a:solidFill>
              </a:rPr>
              <a:t> a </a:t>
            </a:r>
            <a:r>
              <a:rPr lang="pl-PL" sz="1800" b="1" kern="0" err="1">
                <a:solidFill>
                  <a:srgbClr val="FFFFFF"/>
                </a:solidFill>
              </a:rPr>
              <a:t>city</a:t>
            </a:r>
            <a:r>
              <a:rPr lang="pl-PL" sz="1800" b="1" kern="0">
                <a:solidFill>
                  <a:srgbClr val="FFFFFF"/>
                </a:solidFill>
              </a:rPr>
              <a:t> with </a:t>
            </a:r>
          </a:p>
          <a:p>
            <a:pPr lvl="0" algn="ctr" defTabSz="914400" fontAlgn="base">
              <a:buClr>
                <a:srgbClr val="F0AB00"/>
              </a:buClr>
              <a:buSzPct val="80000"/>
              <a:defRPr/>
            </a:pPr>
            <a:r>
              <a:rPr lang="pl-PL" sz="1800" kern="0">
                <a:solidFill>
                  <a:srgbClr val="F0AB00"/>
                </a:solidFill>
                <a:ea typeface="Arial Unicode MS" pitchFamily="34" charset="-128"/>
                <a:cs typeface="Arial"/>
              </a:rPr>
              <a:t>SCRUM </a:t>
            </a:r>
            <a:r>
              <a:rPr lang="pl-PL" sz="1800" b="1" kern="0">
                <a:solidFill>
                  <a:srgbClr val="FFFFFF"/>
                </a:solidFill>
              </a:rPr>
              <a:t>- Workshop</a:t>
            </a:r>
            <a:endParaRPr kumimoji="0" lang="en-US" sz="1800" b="1" i="0" u="none" strike="noStrike" kern="0" cap="none" spc="0" normalizeH="0" baseline="0" noProof="0">
              <a:ln>
                <a:noFill/>
              </a:ln>
              <a:solidFill>
                <a:srgbClr val="FFFFFF"/>
              </a:solidFill>
              <a:effectLst/>
              <a:uLnTx/>
              <a:uFillTx/>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pl-PL" sz="1800" b="0" i="0" u="none" strike="noStrike" kern="0" cap="none" spc="0" normalizeH="0" baseline="0" noProof="0">
                <a:ln>
                  <a:noFill/>
                </a:ln>
                <a:solidFill>
                  <a:srgbClr val="F0AB00"/>
                </a:solidFill>
                <a:effectLst/>
                <a:uLnTx/>
                <a:uFillTx/>
                <a:ea typeface="Arial Unicode MS" pitchFamily="34" charset="-128"/>
                <a:cs typeface="Arial"/>
              </a:rPr>
              <a:t>12</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12</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.201</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9</a:t>
            </a: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kumimoji="0" lang="pl-PL" sz="1800" b="0" i="0" u="none" strike="noStrike" kern="0" cap="none" spc="0" normalizeH="0" baseline="0" noProof="0">
                <a:ln>
                  <a:noFill/>
                </a:ln>
                <a:solidFill>
                  <a:srgbClr val="FFFFFF"/>
                </a:solidFill>
                <a:effectLst/>
                <a:uLnTx/>
                <a:uFillTx/>
                <a:cs typeface="Arial"/>
              </a:rPr>
              <a:t>Michał Drzewiecki</a:t>
            </a:r>
            <a:endParaRPr kumimoji="0" lang="en-US" sz="1800" b="0" i="0" u="none" strike="noStrike" kern="0" cap="none" spc="0" normalizeH="0" baseline="0" noProof="0">
              <a:ln>
                <a:noFill/>
              </a:ln>
              <a:solidFill>
                <a:srgbClr val="FFFFFF"/>
              </a:solidFill>
              <a:effectLst/>
              <a:uLnTx/>
              <a:uFillTx/>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sp>
        <p:nvSpPr>
          <p:cNvPr id="48" name="Oval 47">
            <a:extLst>
              <a:ext uri="{FF2B5EF4-FFF2-40B4-BE49-F238E27FC236}">
                <a16:creationId xmlns:a16="http://schemas.microsoft.com/office/drawing/2014/main" id="{FF048177-8D97-4358-B23D-8F1FDD9B78D5}"/>
              </a:ext>
            </a:extLst>
          </p:cNvPr>
          <p:cNvSpPr/>
          <p:nvPr/>
        </p:nvSpPr>
        <p:spPr>
          <a:xfrm>
            <a:off x="10118992" y="3388295"/>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49" name="Oval 48">
            <a:extLst>
              <a:ext uri="{FF2B5EF4-FFF2-40B4-BE49-F238E27FC236}">
                <a16:creationId xmlns:a16="http://schemas.microsoft.com/office/drawing/2014/main" id="{8521F8C8-85DA-478D-9B5B-415558492FBE}"/>
              </a:ext>
            </a:extLst>
          </p:cNvPr>
          <p:cNvSpPr/>
          <p:nvPr/>
        </p:nvSpPr>
        <p:spPr>
          <a:xfrm>
            <a:off x="7286715" y="3383307"/>
            <a:ext cx="284416" cy="284416"/>
          </a:xfrm>
          <a:prstGeom prst="ellipse">
            <a:avLst/>
          </a:prstGeom>
          <a:solidFill>
            <a:srgbClr val="F0AB00"/>
          </a:solidFill>
          <a:ln w="19050" cap="flat" cmpd="sng" algn="ctr">
            <a:solidFill>
              <a:srgbClr val="F0AB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sp>
        <p:nvSpPr>
          <p:cNvPr id="50" name="TextBox 49">
            <a:extLst>
              <a:ext uri="{FF2B5EF4-FFF2-40B4-BE49-F238E27FC236}">
                <a16:creationId xmlns:a16="http://schemas.microsoft.com/office/drawing/2014/main" id="{E928C81B-8DA0-4782-95D0-D88F99D6D757}"/>
              </a:ext>
            </a:extLst>
          </p:cNvPr>
          <p:cNvSpPr txBox="1"/>
          <p:nvPr/>
        </p:nvSpPr>
        <p:spPr>
          <a:xfrm>
            <a:off x="6046821" y="1289458"/>
            <a:ext cx="2844363"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14400" fontAlgn="base">
              <a:buClr>
                <a:srgbClr val="F0AB00"/>
              </a:buClr>
              <a:buSzPct val="80000"/>
              <a:defRPr/>
            </a:pPr>
            <a:r>
              <a:rPr lang="pl-PL" sz="1800" kern="0">
                <a:solidFill>
                  <a:srgbClr val="F0AB00"/>
                </a:solidFill>
                <a:ea typeface="Arial Unicode MS" pitchFamily="34" charset="-128"/>
                <a:cs typeface="Arial"/>
              </a:rPr>
              <a:t>Machine Learning </a:t>
            </a:r>
            <a:r>
              <a:rPr lang="pl-PL" sz="1800" b="1" kern="0">
                <a:solidFill>
                  <a:srgbClr val="FFFFFF"/>
                </a:solidFill>
              </a:rPr>
              <a:t>od podstaw</a:t>
            </a:r>
            <a:endParaRPr kumimoji="0" lang="en-US" sz="1800" b="1" i="0" u="none" strike="noStrike" kern="0" cap="none" spc="0" normalizeH="0" baseline="0" noProof="0">
              <a:ln>
                <a:noFill/>
              </a:ln>
              <a:solidFill>
                <a:srgbClr val="FFFFFF"/>
              </a:solidFill>
              <a:effectLst/>
              <a:uLnTx/>
              <a:uFillTx/>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pl-PL" sz="1800" b="0" i="0" u="none" strike="noStrike" kern="0" cap="none" spc="0" normalizeH="0" baseline="0" noProof="0">
                <a:ln>
                  <a:noFill/>
                </a:ln>
                <a:solidFill>
                  <a:srgbClr val="F0AB00"/>
                </a:solidFill>
                <a:effectLst/>
                <a:uLnTx/>
                <a:uFillTx/>
                <a:ea typeface="Arial Unicode MS" pitchFamily="34" charset="-128"/>
                <a:cs typeface="Arial"/>
              </a:rPr>
              <a:t>2</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0.</a:t>
            </a:r>
            <a:r>
              <a:rPr kumimoji="0" lang="pl-PL" sz="1800" b="0" i="0" u="none" strike="noStrike" kern="0" cap="none" spc="0" normalizeH="0" baseline="0" noProof="0">
                <a:ln>
                  <a:noFill/>
                </a:ln>
                <a:solidFill>
                  <a:srgbClr val="F0AB00"/>
                </a:solidFill>
                <a:effectLst/>
                <a:uLnTx/>
                <a:uFillTx/>
                <a:ea typeface="Arial Unicode MS" pitchFamily="34" charset="-128"/>
                <a:cs typeface="Arial"/>
              </a:rPr>
              <a:t>11</a:t>
            </a:r>
            <a:r>
              <a:rPr kumimoji="0" lang="en-US" sz="1800" b="0" i="0" u="none" strike="noStrike" kern="0" cap="none" spc="0" normalizeH="0" baseline="0" noProof="0">
                <a:ln>
                  <a:noFill/>
                </a:ln>
                <a:solidFill>
                  <a:srgbClr val="F0AB00"/>
                </a:solidFill>
                <a:effectLst/>
                <a:uLnTx/>
                <a:uFillTx/>
                <a:ea typeface="Arial Unicode MS" pitchFamily="34" charset="-128"/>
                <a:cs typeface="Arial"/>
              </a:rPr>
              <a:t>.2019</a:t>
            </a: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r>
              <a:rPr lang="pl-PL" sz="1800" kern="0">
                <a:solidFill>
                  <a:srgbClr val="FFFFFF"/>
                </a:solidFill>
                <a:ea typeface="Arial Unicode MS" pitchFamily="34" charset="-128"/>
                <a:cs typeface="Arial"/>
              </a:rPr>
              <a:t>Michał Lipka</a:t>
            </a: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0AB00"/>
              </a:solidFill>
              <a:effectLst/>
              <a:uLnTx/>
              <a:uFillTx/>
              <a:ea typeface="Arial Unicode MS" pitchFamily="34" charset="-128"/>
              <a:cs typeface="Arial"/>
            </a:endParaRPr>
          </a:p>
          <a:p>
            <a:pPr marL="0" marR="0" lvl="0" indent="0" algn="ctr" defTabSz="914400" eaLnBrk="1" fontAlgn="base" latinLnBrk="0" hangingPunct="1">
              <a:lnSpc>
                <a:spcPct val="100000"/>
              </a:lnSpc>
              <a:spcBef>
                <a:spcPts val="0"/>
              </a:spcBef>
              <a:spcAft>
                <a:spcPts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FFFFFF"/>
              </a:solidFill>
              <a:effectLst/>
              <a:uLnTx/>
              <a:uFillTx/>
              <a:ea typeface="Arial Unicode MS" pitchFamily="34" charset="-128"/>
              <a:cs typeface="Arial"/>
            </a:endParaRPr>
          </a:p>
        </p:txBody>
      </p:sp>
      <p:pic>
        <p:nvPicPr>
          <p:cNvPr id="51" name="Picture 50">
            <a:extLst>
              <a:ext uri="{FF2B5EF4-FFF2-40B4-BE49-F238E27FC236}">
                <a16:creationId xmlns:a16="http://schemas.microsoft.com/office/drawing/2014/main" id="{A8A458ED-260E-4A21-AF26-B32FC0F2D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22" name="Rectangle: Rounded Corners 21">
            <a:extLst>
              <a:ext uri="{FF2B5EF4-FFF2-40B4-BE49-F238E27FC236}">
                <a16:creationId xmlns:a16="http://schemas.microsoft.com/office/drawing/2014/main" id="{82CAA74B-E890-447F-8B4D-D77ED082367D}"/>
              </a:ext>
            </a:extLst>
          </p:cNvPr>
          <p:cNvSpPr/>
          <p:nvPr/>
        </p:nvSpPr>
        <p:spPr bwMode="gray">
          <a:xfrm>
            <a:off x="6093975" y="1034336"/>
            <a:ext cx="2669895" cy="2209618"/>
          </a:xfrm>
          <a:prstGeom prst="roundRect">
            <a:avLst/>
          </a:prstGeom>
          <a:noFill/>
          <a:ln w="19050" cap="flat" cmpd="sng" algn="ctr">
            <a:solidFill>
              <a:srgbClr val="F0AB00"/>
            </a:solidFill>
            <a:prstDash val="solid"/>
            <a:headEnd/>
            <a:tailEnd/>
          </a:ln>
          <a:effectLst/>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4" name="Rectangle: Rounded Corners 23">
            <a:extLst>
              <a:ext uri="{FF2B5EF4-FFF2-40B4-BE49-F238E27FC236}">
                <a16:creationId xmlns:a16="http://schemas.microsoft.com/office/drawing/2014/main" id="{27D44977-F783-454F-8E1A-1938BF6B3907}"/>
              </a:ext>
            </a:extLst>
          </p:cNvPr>
          <p:cNvSpPr/>
          <p:nvPr/>
        </p:nvSpPr>
        <p:spPr bwMode="gray">
          <a:xfrm>
            <a:off x="108133" y="1033181"/>
            <a:ext cx="2669895" cy="2209618"/>
          </a:xfrm>
          <a:prstGeom prst="roundRect">
            <a:avLst/>
          </a:prstGeom>
          <a:noFill/>
          <a:ln w="19050" cap="flat" cmpd="sng" algn="ctr">
            <a:solidFill>
              <a:srgbClr val="F0AB00"/>
            </a:solidFill>
            <a:prstDash val="solid"/>
            <a:headEnd/>
            <a:tailEnd/>
          </a:ln>
          <a:effectLst/>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5" name="Rectangle: Rounded Corners 24">
            <a:extLst>
              <a:ext uri="{FF2B5EF4-FFF2-40B4-BE49-F238E27FC236}">
                <a16:creationId xmlns:a16="http://schemas.microsoft.com/office/drawing/2014/main" id="{AB5F757D-158B-464A-B65B-44D0ED51D28E}"/>
              </a:ext>
            </a:extLst>
          </p:cNvPr>
          <p:cNvSpPr/>
          <p:nvPr/>
        </p:nvSpPr>
        <p:spPr bwMode="gray">
          <a:xfrm>
            <a:off x="3238872" y="3957933"/>
            <a:ext cx="2669895" cy="2209618"/>
          </a:xfrm>
          <a:prstGeom prst="roundRect">
            <a:avLst/>
          </a:prstGeom>
          <a:noFill/>
          <a:ln w="19050" cap="flat" cmpd="sng" algn="ctr">
            <a:solidFill>
              <a:srgbClr val="F0AB00"/>
            </a:solidFill>
            <a:prstDash val="solid"/>
            <a:headEnd/>
            <a:tailEnd/>
          </a:ln>
          <a:effectLst/>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26" name="Rectangle: Rounded Corners 25">
            <a:extLst>
              <a:ext uri="{FF2B5EF4-FFF2-40B4-BE49-F238E27FC236}">
                <a16:creationId xmlns:a16="http://schemas.microsoft.com/office/drawing/2014/main" id="{A4A2D686-8773-419D-B309-B9DEE8B3ECDF}"/>
              </a:ext>
            </a:extLst>
          </p:cNvPr>
          <p:cNvSpPr/>
          <p:nvPr/>
        </p:nvSpPr>
        <p:spPr bwMode="gray">
          <a:xfrm>
            <a:off x="8891184" y="3957933"/>
            <a:ext cx="2669895" cy="2209618"/>
          </a:xfrm>
          <a:prstGeom prst="roundRect">
            <a:avLst/>
          </a:prstGeom>
          <a:noFill/>
          <a:ln w="19050" cap="flat" cmpd="sng" algn="ctr">
            <a:solidFill>
              <a:srgbClr val="F0AB00"/>
            </a:solidFill>
            <a:prstDash val="solid"/>
            <a:headEnd/>
            <a:tailEnd/>
          </a:ln>
          <a:effectLst/>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60274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Basic </a:t>
            </a:r>
            <a:r>
              <a:rPr lang="pl-PL" sz="4800" b="1" kern="0" dirty="0" err="1">
                <a:solidFill>
                  <a:srgbClr val="FECE59"/>
                </a:solidFill>
                <a:ea typeface="Arial Unicode MS" pitchFamily="34" charset="-128"/>
                <a:cs typeface="Arial"/>
              </a:rPr>
              <a:t>authentication</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994426" y="2567226"/>
            <a:ext cx="1867499" cy="49244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b="1" kern="0" dirty="0">
                <a:solidFill>
                  <a:srgbClr val="FECE59"/>
                </a:solidFill>
                <a:ea typeface="Arial Unicode MS" pitchFamily="34" charset="-128"/>
                <a:cs typeface="Arial Unicode MS" pitchFamily="34" charset="-128"/>
              </a:rPr>
              <a:t>RFC 7617</a:t>
            </a:r>
          </a:p>
        </p:txBody>
      </p:sp>
      <p:sp>
        <p:nvSpPr>
          <p:cNvPr id="3" name="TextBox 2">
            <a:extLst>
              <a:ext uri="{FF2B5EF4-FFF2-40B4-BE49-F238E27FC236}">
                <a16:creationId xmlns:a16="http://schemas.microsoft.com/office/drawing/2014/main" id="{40D4821B-213C-E949-931A-BC7D005EF5A1}"/>
              </a:ext>
            </a:extLst>
          </p:cNvPr>
          <p:cNvSpPr txBox="1"/>
          <p:nvPr/>
        </p:nvSpPr>
        <p:spPr>
          <a:xfrm>
            <a:off x="994426" y="3059669"/>
            <a:ext cx="10206320" cy="73866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4800" kern="0" dirty="0">
                <a:ea typeface="Arial Unicode MS" pitchFamily="34" charset="-128"/>
                <a:cs typeface="Arial Unicode MS" pitchFamily="34" charset="-128"/>
              </a:rPr>
              <a:t>Bas64( </a:t>
            </a:r>
            <a:r>
              <a:rPr lang="pl-PL" sz="4800" kern="0" dirty="0" err="1">
                <a:ea typeface="Arial Unicode MS" pitchFamily="34" charset="-128"/>
                <a:cs typeface="Arial Unicode MS" pitchFamily="34" charset="-128"/>
              </a:rPr>
              <a:t>client_id</a:t>
            </a:r>
            <a:r>
              <a:rPr lang="pl-PL" sz="4800" kern="0" dirty="0">
                <a:ea typeface="Arial Unicode MS" pitchFamily="34" charset="-128"/>
                <a:cs typeface="Arial Unicode MS" pitchFamily="34" charset="-128"/>
              </a:rPr>
              <a:t> + ”:” + </a:t>
            </a:r>
            <a:r>
              <a:rPr lang="pl-PL" sz="4800" kern="0" dirty="0" err="1">
                <a:ea typeface="Arial Unicode MS" pitchFamily="34" charset="-128"/>
                <a:cs typeface="Arial Unicode MS" pitchFamily="34" charset="-128"/>
              </a:rPr>
              <a:t>client_secret</a:t>
            </a:r>
            <a:r>
              <a:rPr lang="pl-PL" sz="4800" kern="0" dirty="0">
                <a:ea typeface="Arial Unicode MS" pitchFamily="34" charset="-128"/>
                <a:cs typeface="Arial Unicode MS" pitchFamily="34" charset="-128"/>
              </a:rPr>
              <a:t> )</a:t>
            </a:r>
          </a:p>
        </p:txBody>
      </p:sp>
    </p:spTree>
    <p:extLst>
      <p:ext uri="{BB962C8B-B14F-4D97-AF65-F5344CB8AC3E}">
        <p14:creationId xmlns:p14="http://schemas.microsoft.com/office/powerpoint/2010/main" val="1266561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Token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response</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89983" y="1376219"/>
            <a:ext cx="6998967" cy="480131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dirty="0"/>
              <a:t>HTTP/1.1 200 OK </a:t>
            </a:r>
          </a:p>
          <a:p>
            <a:pPr fontAlgn="base">
              <a:spcBef>
                <a:spcPct val="50000"/>
              </a:spcBef>
              <a:spcAft>
                <a:spcPct val="0"/>
              </a:spcAft>
              <a:buClr>
                <a:srgbClr val="F0AB00"/>
              </a:buClr>
              <a:buSzPct val="80000"/>
            </a:pPr>
            <a:r>
              <a:rPr lang="pl-PL" sz="2400" dirty="0"/>
              <a:t>Content-</a:t>
            </a:r>
            <a:r>
              <a:rPr lang="pl-PL" sz="2400" dirty="0" err="1"/>
              <a:t>Type</a:t>
            </a:r>
            <a:r>
              <a:rPr lang="pl-PL" sz="2400" dirty="0"/>
              <a:t>: </a:t>
            </a:r>
            <a:r>
              <a:rPr lang="pl-PL" sz="2400" dirty="0" err="1"/>
              <a:t>application</a:t>
            </a:r>
            <a:r>
              <a:rPr lang="pl-PL" sz="2400" dirty="0"/>
              <a:t>/</a:t>
            </a:r>
            <a:r>
              <a:rPr lang="pl-PL" sz="2400" dirty="0" err="1"/>
              <a:t>json;charset</a:t>
            </a:r>
            <a:r>
              <a:rPr lang="pl-PL" sz="2400" dirty="0"/>
              <a:t>=UTF-8 </a:t>
            </a:r>
          </a:p>
          <a:p>
            <a:pPr fontAlgn="base">
              <a:spcBef>
                <a:spcPct val="50000"/>
              </a:spcBef>
              <a:spcAft>
                <a:spcPct val="0"/>
              </a:spcAft>
              <a:buClr>
                <a:srgbClr val="F0AB00"/>
              </a:buClr>
              <a:buSzPct val="80000"/>
            </a:pPr>
            <a:r>
              <a:rPr lang="pl-PL" sz="2400" dirty="0"/>
              <a:t>Cache-Control: no-</a:t>
            </a:r>
            <a:r>
              <a:rPr lang="pl-PL" sz="2400" dirty="0" err="1"/>
              <a:t>store</a:t>
            </a:r>
            <a:r>
              <a:rPr lang="pl-PL" sz="2400" dirty="0"/>
              <a:t> </a:t>
            </a:r>
          </a:p>
          <a:p>
            <a:pPr fontAlgn="base">
              <a:spcBef>
                <a:spcPct val="50000"/>
              </a:spcBef>
              <a:spcAft>
                <a:spcPct val="0"/>
              </a:spcAft>
              <a:buClr>
                <a:srgbClr val="F0AB00"/>
              </a:buClr>
              <a:buSzPct val="80000"/>
            </a:pPr>
            <a:r>
              <a:rPr lang="pl-PL" sz="2400" dirty="0" err="1"/>
              <a:t>Pragma</a:t>
            </a:r>
            <a:r>
              <a:rPr lang="pl-PL" sz="2400" dirty="0"/>
              <a:t>: no-cache </a:t>
            </a:r>
          </a:p>
          <a:p>
            <a:pPr fontAlgn="base">
              <a:spcBef>
                <a:spcPct val="50000"/>
              </a:spcBef>
              <a:spcAft>
                <a:spcPct val="0"/>
              </a:spcAft>
              <a:buClr>
                <a:srgbClr val="F0AB00"/>
              </a:buClr>
              <a:buSzPct val="80000"/>
            </a:pPr>
            <a:r>
              <a:rPr lang="pl-PL" sz="2400" dirty="0"/>
              <a:t>{ </a:t>
            </a:r>
          </a:p>
          <a:p>
            <a:pPr lvl="1" fontAlgn="base">
              <a:spcBef>
                <a:spcPct val="50000"/>
              </a:spcBef>
              <a:spcAft>
                <a:spcPct val="0"/>
              </a:spcAft>
              <a:buClr>
                <a:srgbClr val="F0AB00"/>
              </a:buClr>
              <a:buSzPct val="80000"/>
              <a:buNone/>
            </a:pPr>
            <a:r>
              <a:rPr lang="pl-PL" sz="2400" dirty="0"/>
              <a:t>”</a:t>
            </a:r>
            <a:r>
              <a:rPr lang="pl-PL" sz="2400" dirty="0" err="1"/>
              <a:t>access_token</a:t>
            </a:r>
            <a:r>
              <a:rPr lang="pl-PL" sz="2400" dirty="0"/>
              <a:t>” : "2YotnFZFEjr1zCsicMWpAA", </a:t>
            </a:r>
          </a:p>
          <a:p>
            <a:pPr lvl="1" fontAlgn="base">
              <a:spcBef>
                <a:spcPct val="50000"/>
              </a:spcBef>
              <a:spcAft>
                <a:spcPct val="0"/>
              </a:spcAft>
              <a:buClr>
                <a:srgbClr val="F0AB00"/>
              </a:buClr>
              <a:buSzPct val="80000"/>
              <a:buNone/>
            </a:pPr>
            <a:r>
              <a:rPr lang="pl-PL" sz="2400" dirty="0"/>
              <a:t>"</a:t>
            </a:r>
            <a:r>
              <a:rPr lang="pl-PL" sz="2400" dirty="0" err="1"/>
              <a:t>token_type</a:t>
            </a:r>
            <a:r>
              <a:rPr lang="pl-PL" sz="2400" dirty="0"/>
              <a:t>” : "</a:t>
            </a:r>
            <a:r>
              <a:rPr lang="pl-PL" sz="2400" dirty="0" err="1"/>
              <a:t>example</a:t>
            </a:r>
            <a:r>
              <a:rPr lang="pl-PL" sz="2400" dirty="0"/>
              <a:t>", </a:t>
            </a:r>
          </a:p>
          <a:p>
            <a:pPr lvl="1" fontAlgn="base">
              <a:spcBef>
                <a:spcPct val="50000"/>
              </a:spcBef>
              <a:spcAft>
                <a:spcPct val="0"/>
              </a:spcAft>
              <a:buClr>
                <a:srgbClr val="F0AB00"/>
              </a:buClr>
              <a:buSzPct val="80000"/>
              <a:buNone/>
            </a:pPr>
            <a:r>
              <a:rPr lang="pl-PL" sz="2400" dirty="0"/>
              <a:t>"</a:t>
            </a:r>
            <a:r>
              <a:rPr lang="pl-PL" sz="2400" dirty="0" err="1"/>
              <a:t>expires_in</a:t>
            </a:r>
            <a:r>
              <a:rPr lang="pl-PL" sz="2400" dirty="0"/>
              <a:t>” : 3600</a:t>
            </a:r>
          </a:p>
          <a:p>
            <a:pPr fontAlgn="base">
              <a:spcBef>
                <a:spcPct val="50000"/>
              </a:spcBef>
              <a:spcAft>
                <a:spcPct val="0"/>
              </a:spcAft>
              <a:buClr>
                <a:srgbClr val="F0AB00"/>
              </a:buClr>
              <a:buSzPct val="80000"/>
            </a:pPr>
            <a:r>
              <a:rPr lang="pl-PL" sz="2400" dirty="0"/>
              <a:t>}</a:t>
            </a:r>
            <a:endParaRPr lang="pl-PL" sz="24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138821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998113"/>
            <a:ext cx="1119673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5000" b="1" i="0" u="none" strike="noStrike" kern="0" cap="none" spc="0" normalizeH="0" baseline="0" noProof="0" dirty="0">
                <a:ln>
                  <a:noFill/>
                </a:ln>
                <a:solidFill>
                  <a:srgbClr val="FECE59"/>
                </a:solidFill>
                <a:effectLst/>
                <a:uLnTx/>
                <a:uFillTx/>
                <a:ea typeface="Arial Unicode MS" pitchFamily="34" charset="-128"/>
                <a:cs typeface="Arial"/>
              </a:rPr>
              <a:t>DEMO</a:t>
            </a:r>
            <a:endParaRPr kumimoji="0" lang="en-US" sz="50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342633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Implicit</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flow</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11" name="TextBox 10">
            <a:extLst>
              <a:ext uri="{FF2B5EF4-FFF2-40B4-BE49-F238E27FC236}">
                <a16:creationId xmlns:a16="http://schemas.microsoft.com/office/drawing/2014/main" id="{3D00E532-2735-194D-85FA-D5C85D3865EF}"/>
              </a:ext>
            </a:extLst>
          </p:cNvPr>
          <p:cNvSpPr txBox="1"/>
          <p:nvPr/>
        </p:nvSpPr>
        <p:spPr>
          <a:xfrm>
            <a:off x="3094181" y="2138030"/>
            <a:ext cx="5926302"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Zaprojektowany dla ”publicznych klientów”</a:t>
            </a:r>
          </a:p>
        </p:txBody>
      </p:sp>
      <p:sp>
        <p:nvSpPr>
          <p:cNvPr id="32" name="TextBox 31">
            <a:extLst>
              <a:ext uri="{FF2B5EF4-FFF2-40B4-BE49-F238E27FC236}">
                <a16:creationId xmlns:a16="http://schemas.microsoft.com/office/drawing/2014/main" id="{A7122C6B-0A27-4E4C-B75E-0C4276C943FC}"/>
              </a:ext>
            </a:extLst>
          </p:cNvPr>
          <p:cNvSpPr txBox="1"/>
          <p:nvPr/>
        </p:nvSpPr>
        <p:spPr>
          <a:xfrm>
            <a:off x="3094181" y="3824165"/>
            <a:ext cx="7178247"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Najlepszy dla aplikacji, które działają w przeglądarce</a:t>
            </a:r>
          </a:p>
        </p:txBody>
      </p:sp>
      <p:pic>
        <p:nvPicPr>
          <p:cNvPr id="4" name="Picture 3">
            <a:extLst>
              <a:ext uri="{FF2B5EF4-FFF2-40B4-BE49-F238E27FC236}">
                <a16:creationId xmlns:a16="http://schemas.microsoft.com/office/drawing/2014/main" id="{5EAD7F6F-D717-8344-BE08-18C4499D7547}"/>
              </a:ext>
            </a:extLst>
          </p:cNvPr>
          <p:cNvPicPr>
            <a:picLocks noChangeAspect="1"/>
          </p:cNvPicPr>
          <p:nvPr/>
        </p:nvPicPr>
        <p:blipFill>
          <a:blip r:embed="rId3"/>
          <a:stretch>
            <a:fillRect/>
          </a:stretch>
        </p:blipFill>
        <p:spPr>
          <a:xfrm>
            <a:off x="623078" y="3201096"/>
            <a:ext cx="1756800" cy="1756800"/>
          </a:xfrm>
          <a:prstGeom prst="rect">
            <a:avLst/>
          </a:prstGeom>
        </p:spPr>
      </p:pic>
      <p:pic>
        <p:nvPicPr>
          <p:cNvPr id="6" name="Picture 5">
            <a:extLst>
              <a:ext uri="{FF2B5EF4-FFF2-40B4-BE49-F238E27FC236}">
                <a16:creationId xmlns:a16="http://schemas.microsoft.com/office/drawing/2014/main" id="{48944FA6-BD4D-B946-BB9E-1729FE6DEF4A}"/>
              </a:ext>
            </a:extLst>
          </p:cNvPr>
          <p:cNvPicPr>
            <a:picLocks noChangeAspect="1"/>
          </p:cNvPicPr>
          <p:nvPr/>
        </p:nvPicPr>
        <p:blipFill>
          <a:blip r:embed="rId4"/>
          <a:stretch>
            <a:fillRect/>
          </a:stretch>
        </p:blipFill>
        <p:spPr>
          <a:xfrm>
            <a:off x="623078" y="1444296"/>
            <a:ext cx="1756800" cy="1756800"/>
          </a:xfrm>
          <a:prstGeom prst="rect">
            <a:avLst/>
          </a:prstGeom>
        </p:spPr>
      </p:pic>
      <p:pic>
        <p:nvPicPr>
          <p:cNvPr id="9" name="Picture 8">
            <a:extLst>
              <a:ext uri="{FF2B5EF4-FFF2-40B4-BE49-F238E27FC236}">
                <a16:creationId xmlns:a16="http://schemas.microsoft.com/office/drawing/2014/main" id="{281F18E3-63E1-8440-AC91-6E4792DB82D3}"/>
              </a:ext>
            </a:extLst>
          </p:cNvPr>
          <p:cNvPicPr>
            <a:picLocks noChangeAspect="1"/>
          </p:cNvPicPr>
          <p:nvPr/>
        </p:nvPicPr>
        <p:blipFill>
          <a:blip r:embed="rId5"/>
          <a:stretch>
            <a:fillRect/>
          </a:stretch>
        </p:blipFill>
        <p:spPr>
          <a:xfrm>
            <a:off x="623078" y="4816698"/>
            <a:ext cx="1756800" cy="1756800"/>
          </a:xfrm>
          <a:prstGeom prst="rect">
            <a:avLst/>
          </a:prstGeom>
        </p:spPr>
      </p:pic>
      <p:sp>
        <p:nvSpPr>
          <p:cNvPr id="13" name="TextBox 12">
            <a:extLst>
              <a:ext uri="{FF2B5EF4-FFF2-40B4-BE49-F238E27FC236}">
                <a16:creationId xmlns:a16="http://schemas.microsoft.com/office/drawing/2014/main" id="{E5A14C43-88E8-B34B-900B-6658124413BA}"/>
              </a:ext>
            </a:extLst>
          </p:cNvPr>
          <p:cNvSpPr txBox="1"/>
          <p:nvPr/>
        </p:nvSpPr>
        <p:spPr>
          <a:xfrm>
            <a:off x="3094180" y="5510300"/>
            <a:ext cx="3321422"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Brak autentykacji klienta</a:t>
            </a:r>
          </a:p>
        </p:txBody>
      </p:sp>
    </p:spTree>
    <p:extLst>
      <p:ext uri="{BB962C8B-B14F-4D97-AF65-F5344CB8AC3E}">
        <p14:creationId xmlns:p14="http://schemas.microsoft.com/office/powerpoint/2010/main" val="253943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Implicit</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flow</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TextBox 2">
            <a:extLst>
              <a:ext uri="{FF2B5EF4-FFF2-40B4-BE49-F238E27FC236}">
                <a16:creationId xmlns:a16="http://schemas.microsoft.com/office/drawing/2014/main" id="{E70AA812-0F68-804A-9D6E-A9F14FADA1EF}"/>
              </a:ext>
            </a:extLst>
          </p:cNvPr>
          <p:cNvSpPr txBox="1"/>
          <p:nvPr/>
        </p:nvSpPr>
        <p:spPr>
          <a:xfrm>
            <a:off x="5836082" y="256629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a:ea typeface="Arial Unicode MS" pitchFamily="34" charset="-128"/>
              <a:cs typeface="Arial Unicode MS" pitchFamily="34" charset="-128"/>
            </a:endParaRPr>
          </a:p>
        </p:txBody>
      </p:sp>
      <p:sp>
        <p:nvSpPr>
          <p:cNvPr id="17" name="TextBox 16">
            <a:extLst>
              <a:ext uri="{FF2B5EF4-FFF2-40B4-BE49-F238E27FC236}">
                <a16:creationId xmlns:a16="http://schemas.microsoft.com/office/drawing/2014/main" id="{CA2B7879-B0F4-CE4A-8482-259778014D91}"/>
              </a:ext>
            </a:extLst>
          </p:cNvPr>
          <p:cNvSpPr txBox="1"/>
          <p:nvPr/>
        </p:nvSpPr>
        <p:spPr>
          <a:xfrm>
            <a:off x="725998" y="2750323"/>
            <a:ext cx="1303242"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Resource </a:t>
            </a:r>
            <a:r>
              <a:rPr lang="pl-PL" sz="1400" kern="0" dirty="0" err="1">
                <a:ea typeface="Arial Unicode MS" pitchFamily="34" charset="-128"/>
                <a:cs typeface="Arial Unicode MS" pitchFamily="34" charset="-128"/>
              </a:rPr>
              <a:t>owner</a:t>
            </a:r>
            <a:endParaRPr lang="pl-PL" sz="1400" kern="0" dirty="0">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9D00C04-79FA-7741-A2B2-A4296FE027E6}"/>
              </a:ext>
            </a:extLst>
          </p:cNvPr>
          <p:cNvPicPr>
            <a:picLocks noChangeAspect="1"/>
          </p:cNvPicPr>
          <p:nvPr/>
        </p:nvPicPr>
        <p:blipFill>
          <a:blip r:embed="rId3"/>
          <a:stretch>
            <a:fillRect/>
          </a:stretch>
        </p:blipFill>
        <p:spPr>
          <a:xfrm>
            <a:off x="501335" y="4478117"/>
            <a:ext cx="1756800" cy="1756800"/>
          </a:xfrm>
          <a:prstGeom prst="rect">
            <a:avLst/>
          </a:prstGeom>
        </p:spPr>
      </p:pic>
      <p:pic>
        <p:nvPicPr>
          <p:cNvPr id="14" name="Picture 13">
            <a:extLst>
              <a:ext uri="{FF2B5EF4-FFF2-40B4-BE49-F238E27FC236}">
                <a16:creationId xmlns:a16="http://schemas.microsoft.com/office/drawing/2014/main" id="{2AF669BD-D68A-D641-8EC5-589E4F5C3FF8}"/>
              </a:ext>
            </a:extLst>
          </p:cNvPr>
          <p:cNvPicPr>
            <a:picLocks noChangeAspect="1"/>
          </p:cNvPicPr>
          <p:nvPr/>
        </p:nvPicPr>
        <p:blipFill>
          <a:blip r:embed="rId4"/>
          <a:stretch>
            <a:fillRect/>
          </a:stretch>
        </p:blipFill>
        <p:spPr>
          <a:xfrm>
            <a:off x="499219" y="1086493"/>
            <a:ext cx="1756800" cy="1756800"/>
          </a:xfrm>
          <a:prstGeom prst="rect">
            <a:avLst/>
          </a:prstGeom>
        </p:spPr>
      </p:pic>
      <p:pic>
        <p:nvPicPr>
          <p:cNvPr id="19" name="Picture 18">
            <a:extLst>
              <a:ext uri="{FF2B5EF4-FFF2-40B4-BE49-F238E27FC236}">
                <a16:creationId xmlns:a16="http://schemas.microsoft.com/office/drawing/2014/main" id="{CC129E7F-ADC3-AB4B-B53E-C05CD4FF3D2A}"/>
              </a:ext>
            </a:extLst>
          </p:cNvPr>
          <p:cNvPicPr>
            <a:picLocks noChangeAspect="1"/>
          </p:cNvPicPr>
          <p:nvPr/>
        </p:nvPicPr>
        <p:blipFill>
          <a:blip r:embed="rId5"/>
          <a:stretch>
            <a:fillRect/>
          </a:stretch>
        </p:blipFill>
        <p:spPr>
          <a:xfrm>
            <a:off x="9576000" y="1087200"/>
            <a:ext cx="1756800" cy="1756800"/>
          </a:xfrm>
          <a:prstGeom prst="rect">
            <a:avLst/>
          </a:prstGeom>
        </p:spPr>
      </p:pic>
      <p:cxnSp>
        <p:nvCxnSpPr>
          <p:cNvPr id="6" name="Straight Arrow Connector 5">
            <a:extLst>
              <a:ext uri="{FF2B5EF4-FFF2-40B4-BE49-F238E27FC236}">
                <a16:creationId xmlns:a16="http://schemas.microsoft.com/office/drawing/2014/main" id="{0AF169D1-FE80-AA4D-99FC-94401FDA1E7A}"/>
              </a:ext>
            </a:extLst>
          </p:cNvPr>
          <p:cNvCxnSpPr>
            <a:cxnSpLocks/>
          </p:cNvCxnSpPr>
          <p:nvPr/>
        </p:nvCxnSpPr>
        <p:spPr>
          <a:xfrm flipV="1">
            <a:off x="1100528" y="3096700"/>
            <a:ext cx="0" cy="15430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DF9A64-6415-2140-AFF9-927831F9EDDD}"/>
              </a:ext>
            </a:extLst>
          </p:cNvPr>
          <p:cNvCxnSpPr>
            <a:cxnSpLocks/>
          </p:cNvCxnSpPr>
          <p:nvPr/>
        </p:nvCxnSpPr>
        <p:spPr>
          <a:xfrm rot="10800000" flipV="1">
            <a:off x="1619637" y="3121892"/>
            <a:ext cx="0" cy="15430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AF05CBC-B1E0-D347-97D3-D6FE12698724}"/>
              </a:ext>
            </a:extLst>
          </p:cNvPr>
          <p:cNvSpPr txBox="1"/>
          <p:nvPr/>
        </p:nvSpPr>
        <p:spPr>
          <a:xfrm>
            <a:off x="695541" y="6162190"/>
            <a:ext cx="136415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Client </a:t>
            </a:r>
            <a:r>
              <a:rPr lang="pl-PL" sz="1400" kern="0" dirty="0" err="1">
                <a:ea typeface="Arial Unicode MS" pitchFamily="34" charset="-128"/>
                <a:cs typeface="Arial Unicode MS" pitchFamily="34" charset="-128"/>
              </a:rPr>
              <a:t>application</a:t>
            </a:r>
            <a:endParaRPr lang="pl-PL" sz="1400" kern="0" dirty="0">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3F6CC92B-6CB5-7447-BD80-E4D8387EB555}"/>
              </a:ext>
            </a:extLst>
          </p:cNvPr>
          <p:cNvSpPr txBox="1"/>
          <p:nvPr/>
        </p:nvSpPr>
        <p:spPr>
          <a:xfrm>
            <a:off x="9640926" y="2781449"/>
            <a:ext cx="162223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Authorization</a:t>
            </a:r>
            <a:r>
              <a:rPr lang="pl-PL" sz="1400" kern="0" dirty="0">
                <a:ea typeface="Arial Unicode MS" pitchFamily="34" charset="-128"/>
                <a:cs typeface="Arial Unicode MS" pitchFamily="34" charset="-128"/>
              </a:rPr>
              <a:t> Server</a:t>
            </a:r>
          </a:p>
        </p:txBody>
      </p:sp>
      <p:sp>
        <p:nvSpPr>
          <p:cNvPr id="30" name="TextBox 29">
            <a:extLst>
              <a:ext uri="{FF2B5EF4-FFF2-40B4-BE49-F238E27FC236}">
                <a16:creationId xmlns:a16="http://schemas.microsoft.com/office/drawing/2014/main" id="{57C33060-0233-6747-88E7-C509FBB2F7A4}"/>
              </a:ext>
            </a:extLst>
          </p:cNvPr>
          <p:cNvSpPr txBox="1"/>
          <p:nvPr/>
        </p:nvSpPr>
        <p:spPr>
          <a:xfrm>
            <a:off x="9576000" y="6219101"/>
            <a:ext cx="185146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Protected</a:t>
            </a:r>
            <a:r>
              <a:rPr lang="pl-PL" sz="1400" kern="0" dirty="0">
                <a:ea typeface="Arial Unicode MS" pitchFamily="34" charset="-128"/>
                <a:cs typeface="Arial Unicode MS" pitchFamily="34" charset="-128"/>
              </a:rPr>
              <a:t> </a:t>
            </a:r>
            <a:r>
              <a:rPr lang="pl-PL" sz="1400" kern="0" dirty="0" err="1">
                <a:ea typeface="Arial Unicode MS" pitchFamily="34" charset="-128"/>
                <a:cs typeface="Arial Unicode MS" pitchFamily="34" charset="-128"/>
              </a:rPr>
              <a:t>resource</a:t>
            </a:r>
            <a:r>
              <a:rPr lang="pl-PL" sz="1400" kern="0" dirty="0">
                <a:ea typeface="Arial Unicode MS" pitchFamily="34" charset="-128"/>
                <a:cs typeface="Arial Unicode MS" pitchFamily="34" charset="-128"/>
              </a:rPr>
              <a:t> API</a:t>
            </a:r>
          </a:p>
        </p:txBody>
      </p:sp>
      <p:cxnSp>
        <p:nvCxnSpPr>
          <p:cNvPr id="8" name="Straight Arrow Connector 7">
            <a:extLst>
              <a:ext uri="{FF2B5EF4-FFF2-40B4-BE49-F238E27FC236}">
                <a16:creationId xmlns:a16="http://schemas.microsoft.com/office/drawing/2014/main" id="{8104EDB4-A97F-6643-AEA7-4D7C2E91EA9A}"/>
              </a:ext>
            </a:extLst>
          </p:cNvPr>
          <p:cNvCxnSpPr>
            <a:cxnSpLocks/>
            <a:stCxn id="5" idx="3"/>
          </p:cNvCxnSpPr>
          <p:nvPr/>
        </p:nvCxnSpPr>
        <p:spPr>
          <a:xfrm>
            <a:off x="2258135" y="5356517"/>
            <a:ext cx="7322057"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17594D9-DB40-9842-B5BA-DDBBCD032963}"/>
              </a:ext>
            </a:extLst>
          </p:cNvPr>
          <p:cNvCxnSpPr>
            <a:stCxn id="14" idx="3"/>
            <a:endCxn id="19" idx="1"/>
          </p:cNvCxnSpPr>
          <p:nvPr/>
        </p:nvCxnSpPr>
        <p:spPr>
          <a:xfrm>
            <a:off x="2256019" y="1964893"/>
            <a:ext cx="7319981" cy="707"/>
          </a:xfrm>
          <a:prstGeom prst="bentConnector3">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C0229B-2852-1440-BDAD-2F921584D452}"/>
              </a:ext>
            </a:extLst>
          </p:cNvPr>
          <p:cNvCxnSpPr>
            <a:cxnSpLocks/>
          </p:cNvCxnSpPr>
          <p:nvPr/>
        </p:nvCxnSpPr>
        <p:spPr>
          <a:xfrm>
            <a:off x="10452046" y="3125876"/>
            <a:ext cx="6546" cy="1427618"/>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5D85790-A426-234C-8AC9-068FECB6D6B7}"/>
              </a:ext>
            </a:extLst>
          </p:cNvPr>
          <p:cNvSpPr txBox="1"/>
          <p:nvPr/>
        </p:nvSpPr>
        <p:spPr>
          <a:xfrm>
            <a:off x="4707545" y="1623339"/>
            <a:ext cx="197169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Authentication</a:t>
            </a:r>
            <a:r>
              <a:rPr lang="pl-PL" sz="1400" kern="0" dirty="0">
                <a:ea typeface="Arial Unicode MS" pitchFamily="34" charset="-128"/>
                <a:cs typeface="Arial Unicode MS" pitchFamily="34" charset="-128"/>
              </a:rPr>
              <a:t> &amp;</a:t>
            </a:r>
            <a:r>
              <a:rPr lang="pl-PL" sz="1400" kern="0" dirty="0" err="1">
                <a:ea typeface="Arial Unicode MS" pitchFamily="34" charset="-128"/>
                <a:cs typeface="Arial Unicode MS" pitchFamily="34" charset="-128"/>
              </a:rPr>
              <a:t>Consent</a:t>
            </a:r>
            <a:endParaRPr lang="pl-PL" sz="1400" kern="0" dirty="0">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FFC035E-07B1-044F-943E-70A142C9A291}"/>
              </a:ext>
            </a:extLst>
          </p:cNvPr>
          <p:cNvSpPr txBox="1"/>
          <p:nvPr/>
        </p:nvSpPr>
        <p:spPr>
          <a:xfrm rot="16200000">
            <a:off x="36492" y="3757791"/>
            <a:ext cx="166231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Autorization</a:t>
            </a:r>
            <a:r>
              <a:rPr lang="pl-PL" sz="1400" kern="0" dirty="0">
                <a:ea typeface="Arial Unicode MS" pitchFamily="34" charset="-128"/>
                <a:cs typeface="Arial Unicode MS" pitchFamily="34" charset="-128"/>
              </a:rPr>
              <a:t> </a:t>
            </a:r>
            <a:r>
              <a:rPr lang="pl-PL" sz="1400" kern="0" dirty="0" err="1">
                <a:ea typeface="Arial Unicode MS" pitchFamily="34" charset="-128"/>
                <a:cs typeface="Arial Unicode MS" pitchFamily="34" charset="-128"/>
              </a:rPr>
              <a:t>Request</a:t>
            </a:r>
            <a:endParaRPr lang="pl-PL" sz="1400" kern="0" dirty="0">
              <a:ea typeface="Arial Unicode MS" pitchFamily="34" charset="-128"/>
              <a:cs typeface="Arial Unicode MS" pitchFamily="34" charset="-128"/>
            </a:endParaRPr>
          </a:p>
        </p:txBody>
      </p:sp>
      <p:sp>
        <p:nvSpPr>
          <p:cNvPr id="41" name="TextBox 40">
            <a:extLst>
              <a:ext uri="{FF2B5EF4-FFF2-40B4-BE49-F238E27FC236}">
                <a16:creationId xmlns:a16="http://schemas.microsoft.com/office/drawing/2014/main" id="{05D5700B-97AB-DF42-A710-85B89AF69EDD}"/>
              </a:ext>
            </a:extLst>
          </p:cNvPr>
          <p:cNvSpPr txBox="1"/>
          <p:nvPr/>
        </p:nvSpPr>
        <p:spPr>
          <a:xfrm rot="16200000">
            <a:off x="1344803" y="3786125"/>
            <a:ext cx="1115690"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 Access </a:t>
            </a:r>
            <a:r>
              <a:rPr lang="pl-PL" sz="1400" kern="0" dirty="0" err="1">
                <a:ea typeface="Arial Unicode MS" pitchFamily="34" charset="-128"/>
                <a:cs typeface="Arial Unicode MS" pitchFamily="34" charset="-128"/>
              </a:rPr>
              <a:t>token</a:t>
            </a:r>
            <a:endParaRPr lang="pl-PL" sz="1400" kern="0" dirty="0">
              <a:ea typeface="Arial Unicode MS" pitchFamily="34" charset="-128"/>
              <a:cs typeface="Arial Unicode MS" pitchFamily="34" charset="-128"/>
            </a:endParaRPr>
          </a:p>
        </p:txBody>
      </p:sp>
      <p:sp>
        <p:nvSpPr>
          <p:cNvPr id="42" name="TextBox 41">
            <a:extLst>
              <a:ext uri="{FF2B5EF4-FFF2-40B4-BE49-F238E27FC236}">
                <a16:creationId xmlns:a16="http://schemas.microsoft.com/office/drawing/2014/main" id="{5AE1E5E7-167E-FA41-8E3B-C8DA93F95855}"/>
              </a:ext>
            </a:extLst>
          </p:cNvPr>
          <p:cNvSpPr txBox="1"/>
          <p:nvPr/>
        </p:nvSpPr>
        <p:spPr>
          <a:xfrm>
            <a:off x="10630358" y="3680831"/>
            <a:ext cx="40716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Trust</a:t>
            </a:r>
          </a:p>
        </p:txBody>
      </p:sp>
      <p:sp>
        <p:nvSpPr>
          <p:cNvPr id="45" name="TextBox 44">
            <a:extLst>
              <a:ext uri="{FF2B5EF4-FFF2-40B4-BE49-F238E27FC236}">
                <a16:creationId xmlns:a16="http://schemas.microsoft.com/office/drawing/2014/main" id="{645569B5-D968-974A-9705-4A8B7F502E30}"/>
              </a:ext>
            </a:extLst>
          </p:cNvPr>
          <p:cNvSpPr txBox="1"/>
          <p:nvPr/>
        </p:nvSpPr>
        <p:spPr>
          <a:xfrm>
            <a:off x="5502657" y="4955025"/>
            <a:ext cx="6668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Request</a:t>
            </a:r>
            <a:endParaRPr lang="pl-PL" sz="1400" kern="0" dirty="0">
              <a:ea typeface="Arial Unicode MS" pitchFamily="34" charset="-128"/>
              <a:cs typeface="Arial Unicode MS" pitchFamily="34" charset="-128"/>
            </a:endParaRPr>
          </a:p>
        </p:txBody>
      </p:sp>
      <p:pic>
        <p:nvPicPr>
          <p:cNvPr id="50" name="Picture 49">
            <a:extLst>
              <a:ext uri="{FF2B5EF4-FFF2-40B4-BE49-F238E27FC236}">
                <a16:creationId xmlns:a16="http://schemas.microsoft.com/office/drawing/2014/main" id="{199CD27C-126E-974B-B1F1-A96FDAC7E9F2}"/>
              </a:ext>
            </a:extLst>
          </p:cNvPr>
          <p:cNvPicPr>
            <a:picLocks noChangeAspect="1"/>
          </p:cNvPicPr>
          <p:nvPr/>
        </p:nvPicPr>
        <p:blipFill>
          <a:blip r:embed="rId6"/>
          <a:stretch>
            <a:fillRect/>
          </a:stretch>
        </p:blipFill>
        <p:spPr>
          <a:xfrm>
            <a:off x="9580192" y="4513112"/>
            <a:ext cx="1756800" cy="1756800"/>
          </a:xfrm>
          <a:prstGeom prst="rect">
            <a:avLst/>
          </a:prstGeom>
        </p:spPr>
      </p:pic>
      <p:cxnSp>
        <p:nvCxnSpPr>
          <p:cNvPr id="22" name="Straight Arrow Connector 21">
            <a:extLst>
              <a:ext uri="{FF2B5EF4-FFF2-40B4-BE49-F238E27FC236}">
                <a16:creationId xmlns:a16="http://schemas.microsoft.com/office/drawing/2014/main" id="{F160170D-FE19-8B42-AAD8-09269669F4A5}"/>
              </a:ext>
            </a:extLst>
          </p:cNvPr>
          <p:cNvCxnSpPr>
            <a:cxnSpLocks/>
          </p:cNvCxnSpPr>
          <p:nvPr/>
        </p:nvCxnSpPr>
        <p:spPr>
          <a:xfrm rot="10800000">
            <a:off x="2253943" y="5513171"/>
            <a:ext cx="7322057"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C8CF54B-23F2-8A47-8B2A-2E68FD33239D}"/>
              </a:ext>
            </a:extLst>
          </p:cNvPr>
          <p:cNvSpPr txBox="1"/>
          <p:nvPr/>
        </p:nvSpPr>
        <p:spPr>
          <a:xfrm>
            <a:off x="5452963" y="5627166"/>
            <a:ext cx="71654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Reponse</a:t>
            </a:r>
            <a:endParaRPr lang="pl-PL"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78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nodeType="clickEffect">
                                  <p:stCondLst>
                                    <p:cond delay="0"/>
                                  </p:stCondLst>
                                  <p:childTnLst>
                                    <p:animScale>
                                      <p:cBhvr>
                                        <p:cTn id="6" dur="500" fill="hold"/>
                                        <p:tgtEl>
                                          <p:spTgt spid="6"/>
                                        </p:tgtEl>
                                      </p:cBhvr>
                                      <p:by x="105000" y="105000"/>
                                    </p:animScale>
                                  </p:childTnLst>
                                </p:cTn>
                              </p:par>
                              <p:par>
                                <p:cTn id="7" presetID="6" presetClass="emph" presetSubtype="0" autoRev="1" fill="hold" nodeType="withEffect">
                                  <p:stCondLst>
                                    <p:cond delay="0"/>
                                  </p:stCondLst>
                                  <p:childTnLst>
                                    <p:animScale>
                                      <p:cBhvr>
                                        <p:cTn id="8" dur="500" fill="hold"/>
                                        <p:tgtEl>
                                          <p:spTgt spid="21"/>
                                        </p:tgtEl>
                                      </p:cBhvr>
                                      <p:by x="105000" y="105000"/>
                                    </p:animScale>
                                  </p:childTnLst>
                                </p:cTn>
                              </p:par>
                              <p:par>
                                <p:cTn id="9" presetID="6" presetClass="emph" presetSubtype="0" autoRev="1" fill="hold" grpId="0" nodeType="withEffect">
                                  <p:stCondLst>
                                    <p:cond delay="0"/>
                                  </p:stCondLst>
                                  <p:childTnLst>
                                    <p:animScale>
                                      <p:cBhvr>
                                        <p:cTn id="10" dur="500" fill="hold"/>
                                        <p:tgtEl>
                                          <p:spTgt spid="41"/>
                                        </p:tgtEl>
                                      </p:cBhvr>
                                      <p:by x="105000" y="105000"/>
                                    </p:animScale>
                                  </p:childTnLst>
                                </p:cTn>
                              </p:par>
                              <p:par>
                                <p:cTn id="11" presetID="6" presetClass="emph" presetSubtype="0" autoRev="1" fill="hold" grpId="0" nodeType="withEffect">
                                  <p:stCondLst>
                                    <p:cond delay="0"/>
                                  </p:stCondLst>
                                  <p:childTnLst>
                                    <p:animScale>
                                      <p:cBhvr>
                                        <p:cTn id="12" dur="500" fill="hold"/>
                                        <p:tgtEl>
                                          <p:spTgt spid="4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autoRev="1" fill="hold" grpId="0" nodeType="clickEffect">
                                  <p:stCondLst>
                                    <p:cond delay="0"/>
                                  </p:stCondLst>
                                  <p:childTnLst>
                                    <p:animScale>
                                      <p:cBhvr>
                                        <p:cTn id="16" dur="500" fill="hold"/>
                                        <p:tgtEl>
                                          <p:spTgt spid="39"/>
                                        </p:tgtEl>
                                      </p:cBhvr>
                                      <p:by x="105000" y="105000"/>
                                    </p:animScale>
                                  </p:childTnLst>
                                </p:cTn>
                              </p:par>
                              <p:par>
                                <p:cTn id="17" presetID="6" presetClass="emph" presetSubtype="0" autoRev="1" fill="hold" nodeType="withEffect">
                                  <p:stCondLst>
                                    <p:cond delay="0"/>
                                  </p:stCondLst>
                                  <p:childTnLst>
                                    <p:animScale>
                                      <p:cBhvr>
                                        <p:cTn id="18" dur="500" fill="hold"/>
                                        <p:tgtEl>
                                          <p:spTgt spid="15"/>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autoRev="1" fill="hold" grpId="0" nodeType="clickEffect">
                                  <p:stCondLst>
                                    <p:cond delay="0"/>
                                  </p:stCondLst>
                                  <p:childTnLst>
                                    <p:animScale>
                                      <p:cBhvr>
                                        <p:cTn id="22" dur="500" fill="hold"/>
                                        <p:tgtEl>
                                          <p:spTgt spid="45"/>
                                        </p:tgtEl>
                                      </p:cBhvr>
                                      <p:by x="105000" y="105000"/>
                                    </p:animScale>
                                  </p:childTnLst>
                                </p:cTn>
                              </p:par>
                              <p:par>
                                <p:cTn id="23" presetID="6" presetClass="emph" presetSubtype="0" autoRev="1" fill="hold" grpId="0" nodeType="withEffect">
                                  <p:stCondLst>
                                    <p:cond delay="0"/>
                                  </p:stCondLst>
                                  <p:childTnLst>
                                    <p:animScale>
                                      <p:cBhvr>
                                        <p:cTn id="24" dur="500" fill="hold"/>
                                        <p:tgtEl>
                                          <p:spTgt spid="23"/>
                                        </p:tgtEl>
                                      </p:cBhvr>
                                      <p:by x="105000" y="105000"/>
                                    </p:animScale>
                                  </p:childTnLst>
                                </p:cTn>
                              </p:par>
                              <p:par>
                                <p:cTn id="25" presetID="6" presetClass="emph" presetSubtype="0" autoRev="1" fill="hold" nodeType="withEffect">
                                  <p:stCondLst>
                                    <p:cond delay="0"/>
                                  </p:stCondLst>
                                  <p:childTnLst>
                                    <p:animScale>
                                      <p:cBhvr>
                                        <p:cTn id="26" dur="500" fill="hold"/>
                                        <p:tgtEl>
                                          <p:spTgt spid="8"/>
                                        </p:tgtEl>
                                      </p:cBhvr>
                                      <p:by x="105000" y="105000"/>
                                    </p:animScale>
                                  </p:childTnLst>
                                </p:cTn>
                              </p:par>
                              <p:par>
                                <p:cTn id="27" presetID="6" presetClass="emph" presetSubtype="0" autoRev="1" fill="hold" nodeType="withEffect">
                                  <p:stCondLst>
                                    <p:cond delay="0"/>
                                  </p:stCondLst>
                                  <p:childTnLst>
                                    <p:animScale>
                                      <p:cBhvr>
                                        <p:cTn id="28" dur="500"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5"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Authorization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request</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99219" y="1376219"/>
            <a:ext cx="9970678" cy="41857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auth.server.com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authorize</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err="1">
                <a:ea typeface="Arial Unicode MS" pitchFamily="34" charset="-128"/>
                <a:cs typeface="Arial Unicode MS" pitchFamily="34" charset="-128"/>
              </a:rPr>
              <a:t>response_type</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token</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&amp;</a:t>
            </a:r>
            <a:r>
              <a:rPr lang="pl-PL" sz="3200" kern="0" dirty="0" err="1">
                <a:ea typeface="Arial Unicode MS" pitchFamily="34" charset="-128"/>
                <a:cs typeface="Arial Unicode MS" pitchFamily="34" charset="-128"/>
              </a:rPr>
              <a:t>client_id</a:t>
            </a:r>
            <a:r>
              <a:rPr lang="pl-PL" sz="3200" kern="0" dirty="0">
                <a:ea typeface="Arial Unicode MS" pitchFamily="34" charset="-128"/>
                <a:cs typeface="Arial Unicode MS" pitchFamily="34" charset="-128"/>
              </a:rPr>
              <a:t>=Lkc11D1kzz 	</a:t>
            </a: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&amp;</a:t>
            </a:r>
            <a:r>
              <a:rPr lang="pl-PL" sz="3200" kern="0" dirty="0" err="1">
                <a:ea typeface="Arial Unicode MS" pitchFamily="34" charset="-128"/>
                <a:cs typeface="Arial Unicode MS" pitchFamily="34" charset="-128"/>
              </a:rPr>
              <a:t>redirect_uri</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client.app.com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callback</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scope</a:t>
            </a:r>
            <a:r>
              <a:rPr lang="pl-PL" sz="3200" kern="0" dirty="0">
                <a:solidFill>
                  <a:srgbClr val="FECE59"/>
                </a:solidFill>
                <a:ea typeface="Arial Unicode MS" pitchFamily="34" charset="-128"/>
                <a:cs typeface="Arial Unicode MS" pitchFamily="34" charset="-128"/>
              </a:rPr>
              <a:t>=</a:t>
            </a:r>
            <a:r>
              <a:rPr lang="pl-PL" sz="3200" kern="0" dirty="0" err="1">
                <a:solidFill>
                  <a:srgbClr val="FECE59"/>
                </a:solidFill>
                <a:ea typeface="Arial Unicode MS" pitchFamily="34" charset="-128"/>
                <a:cs typeface="Arial Unicode MS" pitchFamily="34" charset="-128"/>
              </a:rPr>
              <a:t>hyc_api.feed.read</a:t>
            </a:r>
            <a:r>
              <a:rPr lang="pl-PL" sz="3200" kern="0" dirty="0">
                <a:solidFill>
                  <a:srgbClr val="FECE59"/>
                </a:solidFill>
                <a:ea typeface="Arial Unicode MS" pitchFamily="34" charset="-128"/>
                <a:cs typeface="Arial Unicode MS" pitchFamily="34" charset="-128"/>
              </a:rPr>
              <a:t> </a:t>
            </a:r>
            <a:r>
              <a:rPr lang="pl-PL" sz="3200" kern="0" dirty="0" err="1">
                <a:solidFill>
                  <a:srgbClr val="FECE59"/>
                </a:solidFill>
                <a:ea typeface="Arial Unicode MS" pitchFamily="34" charset="-128"/>
                <a:cs typeface="Arial Unicode MS" pitchFamily="34" charset="-128"/>
              </a:rPr>
              <a:t>hyc_api.lectures.read</a:t>
            </a:r>
            <a:endParaRPr lang="pl-PL" sz="3200" kern="0" dirty="0">
              <a:solidFill>
                <a:srgbClr val="FECE59"/>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state</a:t>
            </a:r>
            <a:r>
              <a:rPr lang="pl-PL" sz="3200" kern="0" dirty="0">
                <a:solidFill>
                  <a:srgbClr val="FECE59"/>
                </a:solidFill>
                <a:ea typeface="Arial Unicode MS" pitchFamily="34" charset="-128"/>
                <a:cs typeface="Arial Unicode MS" pitchFamily="34" charset="-128"/>
              </a:rPr>
              <a:t>=dNjDVX9qfs</a:t>
            </a:r>
          </a:p>
        </p:txBody>
      </p:sp>
    </p:spTree>
    <p:extLst>
      <p:ext uri="{BB962C8B-B14F-4D97-AF65-F5344CB8AC3E}">
        <p14:creationId xmlns:p14="http://schemas.microsoft.com/office/powerpoint/2010/main" val="379407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Authorization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response</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99219" y="1376219"/>
            <a:ext cx="9970678" cy="41857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client.app.com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callback</a:t>
            </a:r>
            <a:r>
              <a:rPr lang="pl-PL" sz="3200" kern="0" dirty="0">
                <a:ea typeface="Arial Unicode MS" pitchFamily="34" charset="-128"/>
                <a:cs typeface="Arial Unicode MS" pitchFamily="34" charset="-128"/>
              </a:rPr>
              <a:t> </a:t>
            </a: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err="1">
                <a:ea typeface="Arial Unicode MS" pitchFamily="34" charset="-128"/>
                <a:cs typeface="Arial Unicode MS" pitchFamily="34" charset="-128"/>
              </a:rPr>
              <a:t>access_token</a:t>
            </a:r>
            <a:r>
              <a:rPr lang="pl-PL" sz="3200" kern="0" dirty="0">
                <a:ea typeface="Arial Unicode MS" pitchFamily="34" charset="-128"/>
                <a:cs typeface="Arial Unicode MS" pitchFamily="34" charset="-128"/>
              </a:rPr>
              <a:t>=SplxlOBeZQQYbYS6WxSbIA</a:t>
            </a: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&amp;</a:t>
            </a:r>
            <a:r>
              <a:rPr lang="pl-PL" sz="3200" kern="0" dirty="0" err="1">
                <a:ea typeface="Arial Unicode MS" pitchFamily="34" charset="-128"/>
                <a:cs typeface="Arial Unicode MS" pitchFamily="34" charset="-128"/>
              </a:rPr>
              <a:t>token_type</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example</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&amp;</a:t>
            </a:r>
            <a:r>
              <a:rPr lang="pl-PL" sz="3200" kern="0" dirty="0" err="1">
                <a:ea typeface="Arial Unicode MS" pitchFamily="34" charset="-128"/>
                <a:cs typeface="Arial Unicode MS" pitchFamily="34" charset="-128"/>
              </a:rPr>
              <a:t>expires_in</a:t>
            </a:r>
            <a:r>
              <a:rPr lang="pl-PL" sz="3200" kern="0" dirty="0">
                <a:ea typeface="Arial Unicode MS" pitchFamily="34" charset="-128"/>
                <a:cs typeface="Arial Unicode MS" pitchFamily="34" charset="-128"/>
              </a:rPr>
              <a:t>=3600</a:t>
            </a: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scope</a:t>
            </a:r>
            <a:r>
              <a:rPr lang="pl-PL" sz="3200" kern="0" dirty="0">
                <a:solidFill>
                  <a:srgbClr val="FECE59"/>
                </a:solidFill>
                <a:ea typeface="Arial Unicode MS" pitchFamily="34" charset="-128"/>
                <a:cs typeface="Arial Unicode MS" pitchFamily="34" charset="-128"/>
              </a:rPr>
              <a:t>=</a:t>
            </a:r>
            <a:r>
              <a:rPr lang="pl-PL" sz="3200" kern="0" dirty="0" err="1">
                <a:solidFill>
                  <a:srgbClr val="FECE59"/>
                </a:solidFill>
                <a:ea typeface="Arial Unicode MS" pitchFamily="34" charset="-128"/>
                <a:cs typeface="Arial Unicode MS" pitchFamily="34" charset="-128"/>
              </a:rPr>
              <a:t>hyc_api.feed.read</a:t>
            </a:r>
            <a:r>
              <a:rPr lang="pl-PL" sz="3200" kern="0" dirty="0">
                <a:solidFill>
                  <a:srgbClr val="FECE59"/>
                </a:solidFill>
                <a:ea typeface="Arial Unicode MS" pitchFamily="34" charset="-128"/>
                <a:cs typeface="Arial Unicode MS" pitchFamily="34" charset="-128"/>
              </a:rPr>
              <a:t> </a:t>
            </a:r>
            <a:r>
              <a:rPr lang="pl-PL" sz="3200" kern="0" dirty="0" err="1">
                <a:solidFill>
                  <a:srgbClr val="FECE59"/>
                </a:solidFill>
                <a:ea typeface="Arial Unicode MS" pitchFamily="34" charset="-128"/>
                <a:cs typeface="Arial Unicode MS" pitchFamily="34" charset="-128"/>
              </a:rPr>
              <a:t>hyc_api.lectures.read</a:t>
            </a:r>
            <a:endParaRPr lang="pl-PL" sz="3200" kern="0" dirty="0">
              <a:solidFill>
                <a:srgbClr val="FECE59"/>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state</a:t>
            </a:r>
            <a:r>
              <a:rPr lang="pl-PL" sz="3200" kern="0" dirty="0">
                <a:solidFill>
                  <a:srgbClr val="FECE59"/>
                </a:solidFill>
                <a:ea typeface="Arial Unicode MS" pitchFamily="34" charset="-128"/>
                <a:cs typeface="Arial Unicode MS" pitchFamily="34" charset="-128"/>
              </a:rPr>
              <a:t>=dNjDVX9qfs</a:t>
            </a:r>
          </a:p>
        </p:txBody>
      </p:sp>
    </p:spTree>
    <p:extLst>
      <p:ext uri="{BB962C8B-B14F-4D97-AF65-F5344CB8AC3E}">
        <p14:creationId xmlns:p14="http://schemas.microsoft.com/office/powerpoint/2010/main" val="319184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Obawy dotyczące bezpieczeństwa</a:t>
            </a:r>
            <a:endParaRPr lang="en-US" sz="4800" kern="0" dirty="0">
              <a:solidFill>
                <a:srgbClr val="FFFFFF"/>
              </a:solidFill>
              <a:ea typeface="Arial Unicode MS" pitchFamily="34" charset="-128"/>
              <a:cs typeface="Arial"/>
            </a:endParaRPr>
          </a:p>
        </p:txBody>
      </p:sp>
      <p:pic>
        <p:nvPicPr>
          <p:cNvPr id="5" name="Picture 4">
            <a:extLst>
              <a:ext uri="{FF2B5EF4-FFF2-40B4-BE49-F238E27FC236}">
                <a16:creationId xmlns:a16="http://schemas.microsoft.com/office/drawing/2014/main" id="{2B18A897-4E9D-2345-B7DE-0739CCAE644C}"/>
              </a:ext>
            </a:extLst>
          </p:cNvPr>
          <p:cNvPicPr>
            <a:picLocks noChangeAspect="1"/>
          </p:cNvPicPr>
          <p:nvPr/>
        </p:nvPicPr>
        <p:blipFill>
          <a:blip r:embed="rId3"/>
          <a:stretch>
            <a:fillRect/>
          </a:stretch>
        </p:blipFill>
        <p:spPr>
          <a:xfrm>
            <a:off x="499219" y="1378527"/>
            <a:ext cx="1756800" cy="1756800"/>
          </a:xfrm>
          <a:prstGeom prst="rect">
            <a:avLst/>
          </a:prstGeom>
        </p:spPr>
      </p:pic>
      <p:pic>
        <p:nvPicPr>
          <p:cNvPr id="7" name="Picture 6">
            <a:extLst>
              <a:ext uri="{FF2B5EF4-FFF2-40B4-BE49-F238E27FC236}">
                <a16:creationId xmlns:a16="http://schemas.microsoft.com/office/drawing/2014/main" id="{B7D56E7A-9DF7-3240-A11A-DF8AA5C5228F}"/>
              </a:ext>
            </a:extLst>
          </p:cNvPr>
          <p:cNvPicPr>
            <a:picLocks noChangeAspect="1"/>
          </p:cNvPicPr>
          <p:nvPr/>
        </p:nvPicPr>
        <p:blipFill>
          <a:blip r:embed="rId4"/>
          <a:stretch>
            <a:fillRect/>
          </a:stretch>
        </p:blipFill>
        <p:spPr>
          <a:xfrm>
            <a:off x="499219" y="2844274"/>
            <a:ext cx="1756800" cy="1756800"/>
          </a:xfrm>
          <a:prstGeom prst="rect">
            <a:avLst/>
          </a:prstGeom>
        </p:spPr>
      </p:pic>
      <p:pic>
        <p:nvPicPr>
          <p:cNvPr id="9" name="Picture 8">
            <a:extLst>
              <a:ext uri="{FF2B5EF4-FFF2-40B4-BE49-F238E27FC236}">
                <a16:creationId xmlns:a16="http://schemas.microsoft.com/office/drawing/2014/main" id="{8A6192CE-8960-2847-9D47-C89A17557C1A}"/>
              </a:ext>
            </a:extLst>
          </p:cNvPr>
          <p:cNvPicPr>
            <a:picLocks noChangeAspect="1"/>
          </p:cNvPicPr>
          <p:nvPr/>
        </p:nvPicPr>
        <p:blipFill>
          <a:blip r:embed="rId5"/>
          <a:stretch>
            <a:fillRect/>
          </a:stretch>
        </p:blipFill>
        <p:spPr>
          <a:xfrm>
            <a:off x="499219" y="4481945"/>
            <a:ext cx="1756800" cy="1756800"/>
          </a:xfrm>
          <a:prstGeom prst="rect">
            <a:avLst/>
          </a:prstGeom>
        </p:spPr>
      </p:pic>
      <p:sp>
        <p:nvSpPr>
          <p:cNvPr id="10" name="Rectangle 9">
            <a:extLst>
              <a:ext uri="{FF2B5EF4-FFF2-40B4-BE49-F238E27FC236}">
                <a16:creationId xmlns:a16="http://schemas.microsoft.com/office/drawing/2014/main" id="{5870197E-E421-E949-81D8-DF64ECC96CF1}"/>
              </a:ext>
            </a:extLst>
          </p:cNvPr>
          <p:cNvSpPr/>
          <p:nvPr/>
        </p:nvSpPr>
        <p:spPr>
          <a:xfrm>
            <a:off x="2492785" y="2026094"/>
            <a:ext cx="7209602" cy="461665"/>
          </a:xfrm>
          <a:prstGeom prst="rect">
            <a:avLst/>
          </a:prstGeom>
        </p:spPr>
        <p:txBody>
          <a:bodyPr wrap="none">
            <a:spAutoFit/>
          </a:bodyPr>
          <a:lstStyle/>
          <a:p>
            <a:r>
              <a:rPr lang="pl-PL" sz="2400" dirty="0"/>
              <a:t>Access </a:t>
            </a:r>
            <a:r>
              <a:rPr lang="pl-PL" sz="2400" dirty="0" err="1"/>
              <a:t>Token</a:t>
            </a:r>
            <a:r>
              <a:rPr lang="pl-PL" sz="2400" dirty="0"/>
              <a:t> dostępne są dla „Resource </a:t>
            </a:r>
            <a:r>
              <a:rPr lang="pl-PL" sz="2400" dirty="0" err="1"/>
              <a:t>ownera</a:t>
            </a:r>
            <a:r>
              <a:rPr lang="pl-PL" sz="2400" dirty="0"/>
              <a:t>” </a:t>
            </a:r>
          </a:p>
        </p:txBody>
      </p:sp>
      <p:sp>
        <p:nvSpPr>
          <p:cNvPr id="11" name="Rectangle 10">
            <a:extLst>
              <a:ext uri="{FF2B5EF4-FFF2-40B4-BE49-F238E27FC236}">
                <a16:creationId xmlns:a16="http://schemas.microsoft.com/office/drawing/2014/main" id="{B5192989-9981-C94D-9C8F-1FA0E5E0C8A4}"/>
              </a:ext>
            </a:extLst>
          </p:cNvPr>
          <p:cNvSpPr/>
          <p:nvPr/>
        </p:nvSpPr>
        <p:spPr>
          <a:xfrm>
            <a:off x="2492785" y="3491841"/>
            <a:ext cx="6648358" cy="461665"/>
          </a:xfrm>
          <a:prstGeom prst="rect">
            <a:avLst/>
          </a:prstGeom>
        </p:spPr>
        <p:txBody>
          <a:bodyPr wrap="none">
            <a:spAutoFit/>
          </a:bodyPr>
          <a:lstStyle/>
          <a:p>
            <a:r>
              <a:rPr lang="pl-PL" sz="2400" dirty="0"/>
              <a:t>Access </a:t>
            </a:r>
            <a:r>
              <a:rPr lang="pl-PL" sz="2400" dirty="0" err="1"/>
              <a:t>Token</a:t>
            </a:r>
            <a:r>
              <a:rPr lang="pl-PL" sz="2400" dirty="0"/>
              <a:t> dostępne jest dla 3rd part JS </a:t>
            </a:r>
            <a:r>
              <a:rPr lang="pl-PL" sz="2400" dirty="0" err="1"/>
              <a:t>lib</a:t>
            </a:r>
            <a:endParaRPr lang="pl-PL" sz="2400" dirty="0"/>
          </a:p>
        </p:txBody>
      </p:sp>
      <p:sp>
        <p:nvSpPr>
          <p:cNvPr id="12" name="Rectangle 11">
            <a:extLst>
              <a:ext uri="{FF2B5EF4-FFF2-40B4-BE49-F238E27FC236}">
                <a16:creationId xmlns:a16="http://schemas.microsoft.com/office/drawing/2014/main" id="{0F8DEB3F-C550-9F4E-A77E-34907C1484A9}"/>
              </a:ext>
            </a:extLst>
          </p:cNvPr>
          <p:cNvSpPr/>
          <p:nvPr/>
        </p:nvSpPr>
        <p:spPr>
          <a:xfrm>
            <a:off x="2492785" y="5129512"/>
            <a:ext cx="8108695" cy="461665"/>
          </a:xfrm>
          <a:prstGeom prst="rect">
            <a:avLst/>
          </a:prstGeom>
        </p:spPr>
        <p:txBody>
          <a:bodyPr wrap="none">
            <a:spAutoFit/>
          </a:bodyPr>
          <a:lstStyle/>
          <a:p>
            <a:r>
              <a:rPr lang="pl-PL" sz="2400" dirty="0"/>
              <a:t>Brak walidacji odnośnie dla kogo przeznaczony jest </a:t>
            </a:r>
            <a:r>
              <a:rPr lang="pl-PL" sz="2400" dirty="0" err="1"/>
              <a:t>Token</a:t>
            </a:r>
            <a:endParaRPr lang="pl-PL" sz="2400" dirty="0"/>
          </a:p>
        </p:txBody>
      </p:sp>
    </p:spTree>
    <p:extLst>
      <p:ext uri="{BB962C8B-B14F-4D97-AF65-F5344CB8AC3E}">
        <p14:creationId xmlns:p14="http://schemas.microsoft.com/office/powerpoint/2010/main" val="409383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998113"/>
            <a:ext cx="1119673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5000" b="1" i="0" u="none" strike="noStrike" kern="0" cap="none" spc="0" normalizeH="0" baseline="0" noProof="0" dirty="0">
                <a:ln>
                  <a:noFill/>
                </a:ln>
                <a:solidFill>
                  <a:srgbClr val="FECE59"/>
                </a:solidFill>
                <a:effectLst/>
                <a:uLnTx/>
                <a:uFillTx/>
                <a:ea typeface="Arial Unicode MS" pitchFamily="34" charset="-128"/>
                <a:cs typeface="Arial"/>
              </a:rPr>
              <a:t>DEMO</a:t>
            </a:r>
            <a:endParaRPr kumimoji="0" lang="en-US" sz="50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2207520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Client </a:t>
            </a:r>
            <a:r>
              <a:rPr lang="pl-PL" sz="4800" b="1" kern="0" dirty="0" err="1">
                <a:solidFill>
                  <a:srgbClr val="FECE59"/>
                </a:solidFill>
                <a:ea typeface="Arial Unicode MS" pitchFamily="34" charset="-128"/>
                <a:cs typeface="Arial"/>
              </a:rPr>
              <a:t>credentials</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flow</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11" name="TextBox 10">
            <a:extLst>
              <a:ext uri="{FF2B5EF4-FFF2-40B4-BE49-F238E27FC236}">
                <a16:creationId xmlns:a16="http://schemas.microsoft.com/office/drawing/2014/main" id="{3D00E532-2735-194D-85FA-D5C85D3865EF}"/>
              </a:ext>
            </a:extLst>
          </p:cNvPr>
          <p:cNvSpPr txBox="1"/>
          <p:nvPr/>
        </p:nvSpPr>
        <p:spPr>
          <a:xfrm>
            <a:off x="3094181" y="2138030"/>
            <a:ext cx="8088753"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Zaprojektowany dla aplikacji, które są ”Resource </a:t>
            </a:r>
            <a:r>
              <a:rPr lang="pl-PL" sz="2400" kern="0" dirty="0" err="1">
                <a:ea typeface="Arial Unicode MS" pitchFamily="34" charset="-128"/>
                <a:cs typeface="Arial Unicode MS" pitchFamily="34" charset="-128"/>
              </a:rPr>
              <a:t>ownerem</a:t>
            </a:r>
            <a:r>
              <a:rPr lang="pl-PL" sz="2400" kern="0" dirty="0">
                <a:ea typeface="Arial Unicode MS" pitchFamily="34" charset="-128"/>
                <a:cs typeface="Arial Unicode MS" pitchFamily="34" charset="-128"/>
              </a:rPr>
              <a:t>”</a:t>
            </a:r>
          </a:p>
        </p:txBody>
      </p:sp>
      <p:sp>
        <p:nvSpPr>
          <p:cNvPr id="32" name="TextBox 31">
            <a:extLst>
              <a:ext uri="{FF2B5EF4-FFF2-40B4-BE49-F238E27FC236}">
                <a16:creationId xmlns:a16="http://schemas.microsoft.com/office/drawing/2014/main" id="{A7122C6B-0A27-4E4C-B75E-0C4276C943FC}"/>
              </a:ext>
            </a:extLst>
          </p:cNvPr>
          <p:cNvSpPr txBox="1"/>
          <p:nvPr/>
        </p:nvSpPr>
        <p:spPr>
          <a:xfrm>
            <a:off x="3094181" y="3824165"/>
            <a:ext cx="6407203"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Najlepszy dla komunikacji </a:t>
            </a:r>
            <a:r>
              <a:rPr lang="pl-PL" sz="2400" kern="0" dirty="0" err="1">
                <a:ea typeface="Arial Unicode MS" pitchFamily="34" charset="-128"/>
                <a:cs typeface="Arial Unicode MS" pitchFamily="34" charset="-128"/>
              </a:rPr>
              <a:t>backend</a:t>
            </a:r>
            <a:r>
              <a:rPr lang="pl-PL" sz="2400" kern="0" dirty="0">
                <a:ea typeface="Arial Unicode MS" pitchFamily="34" charset="-128"/>
                <a:cs typeface="Arial Unicode MS" pitchFamily="34" charset="-128"/>
              </a:rPr>
              <a:t>-to-</a:t>
            </a:r>
            <a:r>
              <a:rPr lang="pl-PL" sz="2400" kern="0" dirty="0" err="1">
                <a:ea typeface="Arial Unicode MS" pitchFamily="34" charset="-128"/>
                <a:cs typeface="Arial Unicode MS" pitchFamily="34" charset="-128"/>
              </a:rPr>
              <a:t>backend</a:t>
            </a:r>
            <a:endParaRPr lang="pl-PL" sz="2400" kern="0" dirty="0">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E5A14C43-88E8-B34B-900B-6658124413BA}"/>
              </a:ext>
            </a:extLst>
          </p:cNvPr>
          <p:cNvSpPr txBox="1"/>
          <p:nvPr/>
        </p:nvSpPr>
        <p:spPr>
          <a:xfrm>
            <a:off x="3094180" y="5510300"/>
            <a:ext cx="3903313"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Wymaga autentykacji klienta</a:t>
            </a:r>
          </a:p>
        </p:txBody>
      </p:sp>
      <p:pic>
        <p:nvPicPr>
          <p:cNvPr id="10" name="Picture 9">
            <a:extLst>
              <a:ext uri="{FF2B5EF4-FFF2-40B4-BE49-F238E27FC236}">
                <a16:creationId xmlns:a16="http://schemas.microsoft.com/office/drawing/2014/main" id="{BCF97004-7B3F-0141-A766-8B4135A157F8}"/>
              </a:ext>
            </a:extLst>
          </p:cNvPr>
          <p:cNvPicPr>
            <a:picLocks noChangeAspect="1"/>
          </p:cNvPicPr>
          <p:nvPr/>
        </p:nvPicPr>
        <p:blipFill>
          <a:blip r:embed="rId3"/>
          <a:stretch>
            <a:fillRect/>
          </a:stretch>
        </p:blipFill>
        <p:spPr>
          <a:xfrm>
            <a:off x="638897" y="1444296"/>
            <a:ext cx="1756800" cy="1756800"/>
          </a:xfrm>
          <a:prstGeom prst="rect">
            <a:avLst/>
          </a:prstGeom>
        </p:spPr>
      </p:pic>
      <p:pic>
        <p:nvPicPr>
          <p:cNvPr id="12" name="Picture 11">
            <a:extLst>
              <a:ext uri="{FF2B5EF4-FFF2-40B4-BE49-F238E27FC236}">
                <a16:creationId xmlns:a16="http://schemas.microsoft.com/office/drawing/2014/main" id="{7EF02311-73C0-EF42-9510-FEA0E3FC7199}"/>
              </a:ext>
            </a:extLst>
          </p:cNvPr>
          <p:cNvPicPr>
            <a:picLocks noChangeAspect="1"/>
          </p:cNvPicPr>
          <p:nvPr/>
        </p:nvPicPr>
        <p:blipFill>
          <a:blip r:embed="rId4"/>
          <a:stretch>
            <a:fillRect/>
          </a:stretch>
        </p:blipFill>
        <p:spPr>
          <a:xfrm>
            <a:off x="638897" y="4816698"/>
            <a:ext cx="1756800" cy="1756800"/>
          </a:xfrm>
          <a:prstGeom prst="rect">
            <a:avLst/>
          </a:prstGeom>
        </p:spPr>
      </p:pic>
      <p:pic>
        <p:nvPicPr>
          <p:cNvPr id="5" name="Picture 4">
            <a:extLst>
              <a:ext uri="{FF2B5EF4-FFF2-40B4-BE49-F238E27FC236}">
                <a16:creationId xmlns:a16="http://schemas.microsoft.com/office/drawing/2014/main" id="{2C7A7651-F6AF-1949-8522-E24707A13D93}"/>
              </a:ext>
            </a:extLst>
          </p:cNvPr>
          <p:cNvPicPr>
            <a:picLocks noChangeAspect="1"/>
          </p:cNvPicPr>
          <p:nvPr/>
        </p:nvPicPr>
        <p:blipFill>
          <a:blip r:embed="rId5"/>
          <a:stretch>
            <a:fillRect/>
          </a:stretch>
        </p:blipFill>
        <p:spPr>
          <a:xfrm>
            <a:off x="638897" y="3130431"/>
            <a:ext cx="1756800" cy="1756800"/>
          </a:xfrm>
          <a:prstGeom prst="rect">
            <a:avLst/>
          </a:prstGeom>
        </p:spPr>
      </p:pic>
    </p:spTree>
    <p:extLst>
      <p:ext uri="{BB962C8B-B14F-4D97-AF65-F5344CB8AC3E}">
        <p14:creationId xmlns:p14="http://schemas.microsoft.com/office/powerpoint/2010/main" val="24277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 1" descr="shadow.png">
            <a:extLst>
              <a:ext uri="{FF2B5EF4-FFF2-40B4-BE49-F238E27FC236}">
                <a16:creationId xmlns:a16="http://schemas.microsoft.com/office/drawing/2014/main" id="{0A04EC4C-B046-45BC-B398-DA3F169845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3573" y="5544215"/>
            <a:ext cx="4161831" cy="660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Bild 21" descr="y2013_onethird_circle_arrow.png">
            <a:extLst>
              <a:ext uri="{FF2B5EF4-FFF2-40B4-BE49-F238E27FC236}">
                <a16:creationId xmlns:a16="http://schemas.microsoft.com/office/drawing/2014/main" id="{F4F62A70-08BF-484A-9095-A21F3B13E95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3179" y="3560833"/>
            <a:ext cx="3132225" cy="2019646"/>
          </a:xfrm>
          <a:prstGeom prst="rect">
            <a:avLst/>
          </a:prstGeom>
        </p:spPr>
      </p:pic>
      <p:pic>
        <p:nvPicPr>
          <p:cNvPr id="16" name="Bild 22" descr="y2013_onethird_circle_arrow.png">
            <a:extLst>
              <a:ext uri="{FF2B5EF4-FFF2-40B4-BE49-F238E27FC236}">
                <a16:creationId xmlns:a16="http://schemas.microsoft.com/office/drawing/2014/main" id="{94E584A8-68C0-4294-90E0-725F80DD0288}"/>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3062" y="2444984"/>
            <a:ext cx="3132224" cy="2019646"/>
          </a:xfrm>
          <a:prstGeom prst="rect">
            <a:avLst/>
          </a:prstGeom>
        </p:spPr>
      </p:pic>
      <p:pic>
        <p:nvPicPr>
          <p:cNvPr id="17" name="Bild 23" descr="y2013_onethird_circle_arrow.png">
            <a:extLst>
              <a:ext uri="{FF2B5EF4-FFF2-40B4-BE49-F238E27FC236}">
                <a16:creationId xmlns:a16="http://schemas.microsoft.com/office/drawing/2014/main" id="{FA273EE7-8043-4671-978B-B045EE1EDADD}"/>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4277" y="1598855"/>
            <a:ext cx="3132224" cy="2019646"/>
          </a:xfrm>
          <a:prstGeom prst="rect">
            <a:avLst/>
          </a:prstGeom>
        </p:spPr>
      </p:pic>
      <p:sp>
        <p:nvSpPr>
          <p:cNvPr id="18" name="Rectangle 1">
            <a:extLst>
              <a:ext uri="{FF2B5EF4-FFF2-40B4-BE49-F238E27FC236}">
                <a16:creationId xmlns:a16="http://schemas.microsoft.com/office/drawing/2014/main" id="{94AC908C-03DE-42D9-A91D-4222733DF51B}"/>
              </a:ext>
            </a:extLst>
          </p:cNvPr>
          <p:cNvSpPr txBox="1">
            <a:spLocks noChangeArrowheads="1"/>
          </p:cNvSpPr>
          <p:nvPr/>
        </p:nvSpPr>
        <p:spPr bwMode="auto">
          <a:xfrm>
            <a:off x="625853" y="2021482"/>
            <a:ext cx="3740095" cy="112792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3200" b="1">
                <a:solidFill>
                  <a:srgbClr val="FFC000"/>
                </a:solidFill>
                <a:latin typeface="Calibri" panose="020F0502020204030204" pitchFamily="34" charset="0"/>
                <a:ea typeface="ヒラギノ角ゴ ProN W6"/>
                <a:cs typeface="Calibri" panose="020F0502020204030204" pitchFamily="34" charset="0"/>
              </a:rPr>
              <a:t>Top ecommerce</a:t>
            </a:r>
            <a:r>
              <a:rPr lang="en-US" sz="3200" b="1">
                <a:solidFill>
                  <a:srgbClr val="FFFFFF"/>
                </a:solidFill>
                <a:latin typeface="Calibri" panose="020F0502020204030204" pitchFamily="34" charset="0"/>
                <a:ea typeface="ヒラギノ角ゴ ProN W6"/>
                <a:cs typeface="Calibri" panose="020F0502020204030204" pitchFamily="34" charset="0"/>
              </a:rPr>
              <a:t>, marketing, billing</a:t>
            </a:r>
          </a:p>
        </p:txBody>
      </p:sp>
      <p:sp>
        <p:nvSpPr>
          <p:cNvPr id="19" name="Rectangle 1">
            <a:extLst>
              <a:ext uri="{FF2B5EF4-FFF2-40B4-BE49-F238E27FC236}">
                <a16:creationId xmlns:a16="http://schemas.microsoft.com/office/drawing/2014/main" id="{018C5612-621C-4612-8ADA-24C7262B4533}"/>
              </a:ext>
            </a:extLst>
          </p:cNvPr>
          <p:cNvSpPr txBox="1">
            <a:spLocks noChangeArrowheads="1"/>
          </p:cNvSpPr>
          <p:nvPr/>
        </p:nvSpPr>
        <p:spPr bwMode="auto">
          <a:xfrm>
            <a:off x="8195684" y="3242896"/>
            <a:ext cx="4157281" cy="112125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defTabSz="914400" eaLnBrk="1" hangingPunct="1">
              <a:defRPr/>
            </a:pPr>
            <a:r>
              <a:rPr lang="en-US" sz="2800" b="1" err="1">
                <a:solidFill>
                  <a:srgbClr val="FFC000"/>
                </a:solidFill>
                <a:latin typeface="Calibri"/>
                <a:ea typeface="ヒラギノ角ゴ ProN W6"/>
                <a:cs typeface="Calibri"/>
              </a:rPr>
              <a:t>Najlepszy</a:t>
            </a:r>
            <a:r>
              <a:rPr lang="en-US" sz="2800" b="1">
                <a:solidFill>
                  <a:srgbClr val="FFC000"/>
                </a:solidFill>
                <a:latin typeface="Calibri"/>
                <a:ea typeface="ヒラギノ角ゴ ProN W6"/>
                <a:cs typeface="Calibri"/>
              </a:rPr>
              <a:t> </a:t>
            </a:r>
            <a:r>
              <a:rPr lang="en-US" sz="2800" b="1" err="1">
                <a:solidFill>
                  <a:srgbClr val="FFC000"/>
                </a:solidFill>
                <a:latin typeface="Calibri"/>
                <a:ea typeface="ヒラギノ角ゴ ProN W6"/>
                <a:cs typeface="Calibri"/>
              </a:rPr>
              <a:t>Pracodawca</a:t>
            </a:r>
            <a:r>
              <a:rPr lang="en-US" sz="2800" b="1">
                <a:solidFill>
                  <a:srgbClr val="FFC000"/>
                </a:solidFill>
                <a:latin typeface="Calibri"/>
                <a:ea typeface="ヒラギノ角ゴ ProN W6"/>
                <a:cs typeface="Calibri"/>
              </a:rPr>
              <a:t> </a:t>
            </a:r>
            <a:endParaRPr lang="en-US" sz="2800" b="1">
              <a:solidFill>
                <a:srgbClr val="FFC000"/>
              </a:solidFill>
              <a:latin typeface="Calibri" panose="020F0502020204030204" pitchFamily="34" charset="0"/>
              <a:ea typeface="ヒラギノ角ゴ ProN W6"/>
              <a:cs typeface="Calibri" panose="020F0502020204030204" pitchFamily="34" charset="0"/>
            </a:endParaRPr>
          </a:p>
          <a:p>
            <a:pPr algn="ctr" defTabSz="914400" eaLnBrk="1" hangingPunct="1">
              <a:defRPr/>
            </a:pPr>
            <a:r>
              <a:rPr lang="en-US" sz="2800" b="1">
                <a:solidFill>
                  <a:srgbClr val="FFFFFF"/>
                </a:solidFill>
                <a:latin typeface="Calibri"/>
                <a:ea typeface="ヒラギノ角ゴ ProN W6"/>
                <a:cs typeface="Calibri"/>
              </a:rPr>
              <a:t>w </a:t>
            </a:r>
            <a:r>
              <a:rPr lang="en-US" sz="2800" b="1" err="1">
                <a:solidFill>
                  <a:srgbClr val="FFFFFF"/>
                </a:solidFill>
                <a:latin typeface="Calibri"/>
                <a:ea typeface="ヒラギノ角ゴ ProN W6"/>
                <a:cs typeface="Calibri"/>
              </a:rPr>
              <a:t>rankingu</a:t>
            </a:r>
            <a:r>
              <a:rPr lang="en-US" sz="2800" b="1">
                <a:solidFill>
                  <a:srgbClr val="FFFFFF"/>
                </a:solidFill>
                <a:latin typeface="Calibri"/>
                <a:ea typeface="ヒラギノ角ゴ ProN W6"/>
                <a:cs typeface="Calibri"/>
              </a:rPr>
              <a:t> AON</a:t>
            </a:r>
          </a:p>
        </p:txBody>
      </p:sp>
      <p:pic>
        <p:nvPicPr>
          <p:cNvPr id="20" name="Picture 261">
            <a:extLst>
              <a:ext uri="{FF2B5EF4-FFF2-40B4-BE49-F238E27FC236}">
                <a16:creationId xmlns:a16="http://schemas.microsoft.com/office/drawing/2014/main" id="{F32C2CA5-DF07-498B-A9DF-AF34CA46A5C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4128" y="2442442"/>
            <a:ext cx="2289179" cy="2162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1" name="Rectangle 1">
            <a:extLst>
              <a:ext uri="{FF2B5EF4-FFF2-40B4-BE49-F238E27FC236}">
                <a16:creationId xmlns:a16="http://schemas.microsoft.com/office/drawing/2014/main" id="{3638C765-1B4C-4D4A-A85D-55A5803481CC}"/>
              </a:ext>
            </a:extLst>
          </p:cNvPr>
          <p:cNvSpPr txBox="1">
            <a:spLocks noChangeArrowheads="1"/>
          </p:cNvSpPr>
          <p:nvPr/>
        </p:nvSpPr>
        <p:spPr bwMode="auto">
          <a:xfrm>
            <a:off x="7459186" y="5007076"/>
            <a:ext cx="4157281" cy="112125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defTabSz="914400" eaLnBrk="1" hangingPunct="1">
              <a:defRPr/>
            </a:pPr>
            <a:r>
              <a:rPr lang="en-US" sz="2800" b="1" err="1">
                <a:solidFill>
                  <a:srgbClr val="FFFFFF"/>
                </a:solidFill>
                <a:latin typeface="Calibri" panose="020F0502020204030204" pitchFamily="34" charset="0"/>
                <a:ea typeface="ヒラギノ角ゴ ProN W6"/>
                <a:cs typeface="Calibri" panose="020F0502020204030204" pitchFamily="34" charset="0"/>
              </a:rPr>
              <a:t>Jedno</a:t>
            </a:r>
            <a:r>
              <a:rPr lang="en-US" sz="2800" b="1">
                <a:solidFill>
                  <a:srgbClr val="FFFFFF"/>
                </a:solidFill>
                <a:latin typeface="Calibri" panose="020F0502020204030204" pitchFamily="34" charset="0"/>
                <a:ea typeface="ヒラギノ角ゴ ProN W6"/>
                <a:cs typeface="Calibri" panose="020F0502020204030204" pitchFamily="34" charset="0"/>
              </a:rPr>
              <a:t> z 20 centrów</a:t>
            </a:r>
          </a:p>
          <a:p>
            <a:pPr algn="ctr" defTabSz="914400" eaLnBrk="1" hangingPunct="1">
              <a:defRPr/>
            </a:pPr>
            <a:r>
              <a:rPr lang="en-US" sz="2800" b="1">
                <a:solidFill>
                  <a:srgbClr val="FFFFFF"/>
                </a:solidFill>
                <a:latin typeface="Calibri" panose="020F0502020204030204" pitchFamily="34" charset="0"/>
                <a:ea typeface="ヒラギノ角ゴ ProN W6"/>
                <a:cs typeface="Calibri" panose="020F0502020204030204" pitchFamily="34" charset="0"/>
              </a:rPr>
              <a:t> </a:t>
            </a:r>
            <a:r>
              <a:rPr lang="en-US" sz="2800" b="1">
                <a:solidFill>
                  <a:srgbClr val="FFC000"/>
                </a:solidFill>
                <a:latin typeface="Calibri" panose="020F0502020204030204" pitchFamily="34" charset="0"/>
                <a:ea typeface="ヒラギノ角ゴ ProN W6"/>
                <a:cs typeface="Calibri" panose="020F0502020204030204" pitchFamily="34" charset="0"/>
              </a:rPr>
              <a:t>SAP’s Labs Network</a:t>
            </a:r>
          </a:p>
        </p:txBody>
      </p:sp>
      <p:sp>
        <p:nvSpPr>
          <p:cNvPr id="23" name="Rectangle 1">
            <a:extLst>
              <a:ext uri="{FF2B5EF4-FFF2-40B4-BE49-F238E27FC236}">
                <a16:creationId xmlns:a16="http://schemas.microsoft.com/office/drawing/2014/main" id="{60641D66-D02D-4C26-9FC6-4E533837195A}"/>
              </a:ext>
            </a:extLst>
          </p:cNvPr>
          <p:cNvSpPr txBox="1">
            <a:spLocks noChangeArrowheads="1"/>
          </p:cNvSpPr>
          <p:nvPr/>
        </p:nvSpPr>
        <p:spPr bwMode="auto">
          <a:xfrm>
            <a:off x="8195684" y="2120173"/>
            <a:ext cx="3137399" cy="81849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800" b="1">
                <a:solidFill>
                  <a:srgbClr val="FFC000"/>
                </a:solidFill>
                <a:latin typeface="Calibri" panose="020F0502020204030204" pitchFamily="34" charset="0"/>
                <a:ea typeface="ヒラギノ角ゴ ProN W6"/>
                <a:cs typeface="Calibri" panose="020F0502020204030204" pitchFamily="34" charset="0"/>
              </a:rPr>
              <a:t>&gt; 400 </a:t>
            </a:r>
            <a:r>
              <a:rPr lang="en-US" sz="2800" b="1">
                <a:solidFill>
                  <a:srgbClr val="FFFFFF"/>
                </a:solidFill>
                <a:latin typeface="Calibri" panose="020F0502020204030204" pitchFamily="34" charset="0"/>
                <a:ea typeface="ヒラギノ角ゴ ProN W6"/>
                <a:cs typeface="Calibri" panose="020F0502020204030204" pitchFamily="34" charset="0"/>
              </a:rPr>
              <a:t>pracowników </a:t>
            </a:r>
          </a:p>
        </p:txBody>
      </p:sp>
      <p:sp>
        <p:nvSpPr>
          <p:cNvPr id="24" name="Rectangle 1">
            <a:extLst>
              <a:ext uri="{FF2B5EF4-FFF2-40B4-BE49-F238E27FC236}">
                <a16:creationId xmlns:a16="http://schemas.microsoft.com/office/drawing/2014/main" id="{18B9A55A-93C3-43AF-85D9-E28C33A8405A}"/>
              </a:ext>
            </a:extLst>
          </p:cNvPr>
          <p:cNvSpPr txBox="1">
            <a:spLocks noChangeArrowheads="1"/>
          </p:cNvSpPr>
          <p:nvPr/>
        </p:nvSpPr>
        <p:spPr bwMode="auto">
          <a:xfrm>
            <a:off x="474893" y="3950465"/>
            <a:ext cx="3137399" cy="80937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a:solidFill>
                  <a:srgbClr val="FFC000"/>
                </a:solidFill>
                <a:latin typeface="Calibri" panose="020F0502020204030204" pitchFamily="34" charset="0"/>
                <a:ea typeface="ヒラギノ角ゴ ProN W6"/>
                <a:cs typeface="Calibri" panose="020F0502020204030204" pitchFamily="34" charset="0"/>
              </a:rPr>
              <a:t>Development: </a:t>
            </a:r>
            <a:r>
              <a:rPr lang="en-US" sz="2400" b="1">
                <a:solidFill>
                  <a:srgbClr val="FFFFFF"/>
                </a:solidFill>
                <a:latin typeface="Calibri" panose="020F0502020204030204" pitchFamily="34" charset="0"/>
                <a:ea typeface="ヒラギノ角ゴ ProN W6"/>
                <a:cs typeface="Calibri" panose="020F0502020204030204" pitchFamily="34" charset="0"/>
              </a:rPr>
              <a:t>Go, Java, Cloud Native solutions</a:t>
            </a:r>
          </a:p>
          <a:p>
            <a:pPr defTabSz="914400" eaLnBrk="1" hangingPunct="1">
              <a:defRPr/>
            </a:pPr>
            <a:endParaRPr lang="en-US" sz="2400" b="1">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endParaRPr lang="en-US" sz="2400" b="1">
              <a:solidFill>
                <a:srgbClr val="FFFFFF"/>
              </a:solidFill>
              <a:latin typeface="Calibri" panose="020F0502020204030204" pitchFamily="34" charset="0"/>
              <a:ea typeface="ヒラギノ角ゴ ProN W6"/>
              <a:cs typeface="Calibri" panose="020F0502020204030204" pitchFamily="34" charset="0"/>
            </a:endParaRPr>
          </a:p>
        </p:txBody>
      </p:sp>
      <p:pic>
        <p:nvPicPr>
          <p:cNvPr id="26" name="Picture 25">
            <a:extLst>
              <a:ext uri="{FF2B5EF4-FFF2-40B4-BE49-F238E27FC236}">
                <a16:creationId xmlns:a16="http://schemas.microsoft.com/office/drawing/2014/main" id="{FA0B9E2E-8A52-4DF7-ACBA-F8AB5CC4CD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2" name="TextBox 1">
            <a:extLst>
              <a:ext uri="{FF2B5EF4-FFF2-40B4-BE49-F238E27FC236}">
                <a16:creationId xmlns:a16="http://schemas.microsoft.com/office/drawing/2014/main" id="{6357BF0A-1CA4-4FFA-B39A-D3D6DA755650}"/>
              </a:ext>
            </a:extLst>
          </p:cNvPr>
          <p:cNvSpPr txBox="1"/>
          <p:nvPr/>
        </p:nvSpPr>
        <p:spPr>
          <a:xfrm>
            <a:off x="4006350" y="523515"/>
            <a:ext cx="383627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pl-PL" sz="2800" b="1" kern="0">
                <a:ea typeface="Arial Unicode MS" pitchFamily="34" charset="-128"/>
                <a:cs typeface="Arial Unicode MS" pitchFamily="34" charset="-128"/>
              </a:rPr>
              <a:t>SAP </a:t>
            </a:r>
            <a:r>
              <a:rPr lang="pl-PL" sz="2800" b="1" kern="0" err="1">
                <a:ea typeface="Arial Unicode MS" pitchFamily="34" charset="-128"/>
                <a:cs typeface="Arial Unicode MS" pitchFamily="34" charset="-128"/>
              </a:rPr>
              <a:t>Labs</a:t>
            </a:r>
            <a:r>
              <a:rPr lang="pl-PL" sz="2800" b="1" kern="0">
                <a:ea typeface="Arial Unicode MS" pitchFamily="34" charset="-128"/>
                <a:cs typeface="Arial Unicode MS" pitchFamily="34" charset="-128"/>
              </a:rPr>
              <a:t> Poland</a:t>
            </a:r>
          </a:p>
        </p:txBody>
      </p:sp>
    </p:spTree>
    <p:extLst>
      <p:ext uri="{BB962C8B-B14F-4D97-AF65-F5344CB8AC3E}">
        <p14:creationId xmlns:p14="http://schemas.microsoft.com/office/powerpoint/2010/main" val="3526915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Client </a:t>
            </a:r>
            <a:r>
              <a:rPr lang="pl-PL" sz="4800" b="1" kern="0" dirty="0" err="1">
                <a:solidFill>
                  <a:srgbClr val="FECE59"/>
                </a:solidFill>
                <a:ea typeface="Arial Unicode MS" pitchFamily="34" charset="-128"/>
                <a:cs typeface="Arial"/>
              </a:rPr>
              <a:t>credentials</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flow</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TextBox 2">
            <a:extLst>
              <a:ext uri="{FF2B5EF4-FFF2-40B4-BE49-F238E27FC236}">
                <a16:creationId xmlns:a16="http://schemas.microsoft.com/office/drawing/2014/main" id="{E70AA812-0F68-804A-9D6E-A9F14FADA1EF}"/>
              </a:ext>
            </a:extLst>
          </p:cNvPr>
          <p:cNvSpPr txBox="1"/>
          <p:nvPr/>
        </p:nvSpPr>
        <p:spPr>
          <a:xfrm>
            <a:off x="5836082" y="2566294"/>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pl-PL" sz="1800" kern="0" dirty="0">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9D00C04-79FA-7741-A2B2-A4296FE027E6}"/>
              </a:ext>
            </a:extLst>
          </p:cNvPr>
          <p:cNvPicPr>
            <a:picLocks noChangeAspect="1"/>
          </p:cNvPicPr>
          <p:nvPr/>
        </p:nvPicPr>
        <p:blipFill>
          <a:blip r:embed="rId3"/>
          <a:stretch>
            <a:fillRect/>
          </a:stretch>
        </p:blipFill>
        <p:spPr>
          <a:xfrm>
            <a:off x="501335" y="4478117"/>
            <a:ext cx="1756800" cy="1756800"/>
          </a:xfrm>
          <a:prstGeom prst="rect">
            <a:avLst/>
          </a:prstGeom>
        </p:spPr>
      </p:pic>
      <p:pic>
        <p:nvPicPr>
          <p:cNvPr id="19" name="Picture 18">
            <a:extLst>
              <a:ext uri="{FF2B5EF4-FFF2-40B4-BE49-F238E27FC236}">
                <a16:creationId xmlns:a16="http://schemas.microsoft.com/office/drawing/2014/main" id="{CC129E7F-ADC3-AB4B-B53E-C05CD4FF3D2A}"/>
              </a:ext>
            </a:extLst>
          </p:cNvPr>
          <p:cNvPicPr>
            <a:picLocks noChangeAspect="1"/>
          </p:cNvPicPr>
          <p:nvPr/>
        </p:nvPicPr>
        <p:blipFill>
          <a:blip r:embed="rId4"/>
          <a:stretch>
            <a:fillRect/>
          </a:stretch>
        </p:blipFill>
        <p:spPr>
          <a:xfrm>
            <a:off x="9576000" y="1087200"/>
            <a:ext cx="1756800" cy="1756800"/>
          </a:xfrm>
          <a:prstGeom prst="rect">
            <a:avLst/>
          </a:prstGeom>
        </p:spPr>
      </p:pic>
      <p:sp>
        <p:nvSpPr>
          <p:cNvPr id="28" name="TextBox 27">
            <a:extLst>
              <a:ext uri="{FF2B5EF4-FFF2-40B4-BE49-F238E27FC236}">
                <a16:creationId xmlns:a16="http://schemas.microsoft.com/office/drawing/2014/main" id="{EAF05CBC-B1E0-D347-97D3-D6FE12698724}"/>
              </a:ext>
            </a:extLst>
          </p:cNvPr>
          <p:cNvSpPr txBox="1"/>
          <p:nvPr/>
        </p:nvSpPr>
        <p:spPr>
          <a:xfrm>
            <a:off x="695541" y="6162190"/>
            <a:ext cx="136415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Client </a:t>
            </a:r>
            <a:r>
              <a:rPr lang="pl-PL" sz="1400" kern="0" dirty="0" err="1">
                <a:ea typeface="Arial Unicode MS" pitchFamily="34" charset="-128"/>
                <a:cs typeface="Arial Unicode MS" pitchFamily="34" charset="-128"/>
              </a:rPr>
              <a:t>application</a:t>
            </a:r>
            <a:endParaRPr lang="pl-PL" sz="1400" kern="0" dirty="0">
              <a:ea typeface="Arial Unicode MS" pitchFamily="34" charset="-128"/>
              <a:cs typeface="Arial Unicode MS" pitchFamily="34" charset="-128"/>
            </a:endParaRPr>
          </a:p>
        </p:txBody>
      </p:sp>
      <p:sp>
        <p:nvSpPr>
          <p:cNvPr id="29" name="TextBox 28">
            <a:extLst>
              <a:ext uri="{FF2B5EF4-FFF2-40B4-BE49-F238E27FC236}">
                <a16:creationId xmlns:a16="http://schemas.microsoft.com/office/drawing/2014/main" id="{3F6CC92B-6CB5-7447-BD80-E4D8387EB555}"/>
              </a:ext>
            </a:extLst>
          </p:cNvPr>
          <p:cNvSpPr txBox="1"/>
          <p:nvPr/>
        </p:nvSpPr>
        <p:spPr>
          <a:xfrm>
            <a:off x="9640926" y="2781449"/>
            <a:ext cx="162223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Authorization</a:t>
            </a:r>
            <a:r>
              <a:rPr lang="pl-PL" sz="1400" kern="0" dirty="0">
                <a:ea typeface="Arial Unicode MS" pitchFamily="34" charset="-128"/>
                <a:cs typeface="Arial Unicode MS" pitchFamily="34" charset="-128"/>
              </a:rPr>
              <a:t> Server</a:t>
            </a:r>
          </a:p>
        </p:txBody>
      </p:sp>
      <p:sp>
        <p:nvSpPr>
          <p:cNvPr id="30" name="TextBox 29">
            <a:extLst>
              <a:ext uri="{FF2B5EF4-FFF2-40B4-BE49-F238E27FC236}">
                <a16:creationId xmlns:a16="http://schemas.microsoft.com/office/drawing/2014/main" id="{57C33060-0233-6747-88E7-C509FBB2F7A4}"/>
              </a:ext>
            </a:extLst>
          </p:cNvPr>
          <p:cNvSpPr txBox="1"/>
          <p:nvPr/>
        </p:nvSpPr>
        <p:spPr>
          <a:xfrm>
            <a:off x="9576000" y="6219101"/>
            <a:ext cx="185146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Protected</a:t>
            </a:r>
            <a:r>
              <a:rPr lang="pl-PL" sz="1400" kern="0" dirty="0">
                <a:ea typeface="Arial Unicode MS" pitchFamily="34" charset="-128"/>
                <a:cs typeface="Arial Unicode MS" pitchFamily="34" charset="-128"/>
              </a:rPr>
              <a:t> </a:t>
            </a:r>
            <a:r>
              <a:rPr lang="pl-PL" sz="1400" kern="0" dirty="0" err="1">
                <a:ea typeface="Arial Unicode MS" pitchFamily="34" charset="-128"/>
                <a:cs typeface="Arial Unicode MS" pitchFamily="34" charset="-128"/>
              </a:rPr>
              <a:t>resource</a:t>
            </a:r>
            <a:r>
              <a:rPr lang="pl-PL" sz="1400" kern="0" dirty="0">
                <a:ea typeface="Arial Unicode MS" pitchFamily="34" charset="-128"/>
                <a:cs typeface="Arial Unicode MS" pitchFamily="34" charset="-128"/>
              </a:rPr>
              <a:t> API</a:t>
            </a:r>
          </a:p>
        </p:txBody>
      </p:sp>
      <p:cxnSp>
        <p:nvCxnSpPr>
          <p:cNvPr id="8" name="Straight Arrow Connector 7">
            <a:extLst>
              <a:ext uri="{FF2B5EF4-FFF2-40B4-BE49-F238E27FC236}">
                <a16:creationId xmlns:a16="http://schemas.microsoft.com/office/drawing/2014/main" id="{8104EDB4-A97F-6643-AEA7-4D7C2E91EA9A}"/>
              </a:ext>
            </a:extLst>
          </p:cNvPr>
          <p:cNvCxnSpPr>
            <a:cxnSpLocks/>
            <a:stCxn id="5" idx="3"/>
          </p:cNvCxnSpPr>
          <p:nvPr/>
        </p:nvCxnSpPr>
        <p:spPr>
          <a:xfrm>
            <a:off x="2258135" y="5356517"/>
            <a:ext cx="7322057"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C0229B-2852-1440-BDAD-2F921584D452}"/>
              </a:ext>
            </a:extLst>
          </p:cNvPr>
          <p:cNvCxnSpPr>
            <a:cxnSpLocks/>
          </p:cNvCxnSpPr>
          <p:nvPr/>
        </p:nvCxnSpPr>
        <p:spPr>
          <a:xfrm>
            <a:off x="10452046" y="3125876"/>
            <a:ext cx="6546" cy="1427618"/>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6644B96-A2BB-444A-A2E6-F451CAEAA741}"/>
              </a:ext>
            </a:extLst>
          </p:cNvPr>
          <p:cNvCxnSpPr>
            <a:cxnSpLocks/>
          </p:cNvCxnSpPr>
          <p:nvPr/>
        </p:nvCxnSpPr>
        <p:spPr>
          <a:xfrm flipV="1">
            <a:off x="2421884" y="2348396"/>
            <a:ext cx="6858398" cy="216120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2436B6F-ADA0-904D-98B7-B97C138C8C5B}"/>
              </a:ext>
            </a:extLst>
          </p:cNvPr>
          <p:cNvCxnSpPr>
            <a:cxnSpLocks/>
          </p:cNvCxnSpPr>
          <p:nvPr/>
        </p:nvCxnSpPr>
        <p:spPr>
          <a:xfrm rot="10800000" flipV="1">
            <a:off x="2486810" y="2580455"/>
            <a:ext cx="6858398" cy="216120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E1E5E7-167E-FA41-8E3B-C8DA93F95855}"/>
              </a:ext>
            </a:extLst>
          </p:cNvPr>
          <p:cNvSpPr txBox="1"/>
          <p:nvPr/>
        </p:nvSpPr>
        <p:spPr>
          <a:xfrm>
            <a:off x="10630358" y="3680831"/>
            <a:ext cx="40716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Trust</a:t>
            </a:r>
          </a:p>
        </p:txBody>
      </p:sp>
      <p:sp>
        <p:nvSpPr>
          <p:cNvPr id="43" name="TextBox 42">
            <a:extLst>
              <a:ext uri="{FF2B5EF4-FFF2-40B4-BE49-F238E27FC236}">
                <a16:creationId xmlns:a16="http://schemas.microsoft.com/office/drawing/2014/main" id="{4E24E1B3-9177-D744-9106-66606CEF05A4}"/>
              </a:ext>
            </a:extLst>
          </p:cNvPr>
          <p:cNvSpPr txBox="1"/>
          <p:nvPr/>
        </p:nvSpPr>
        <p:spPr>
          <a:xfrm rot="20492356">
            <a:off x="5078281" y="3181660"/>
            <a:ext cx="90569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Credentials</a:t>
            </a:r>
            <a:endParaRPr lang="pl-PL" sz="1400" kern="0" dirty="0">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645569B5-D968-974A-9705-4A8B7F502E30}"/>
              </a:ext>
            </a:extLst>
          </p:cNvPr>
          <p:cNvSpPr txBox="1"/>
          <p:nvPr/>
        </p:nvSpPr>
        <p:spPr>
          <a:xfrm>
            <a:off x="5583643" y="4990886"/>
            <a:ext cx="6668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Request</a:t>
            </a:r>
            <a:endParaRPr lang="pl-PL" sz="1400" kern="0" dirty="0">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69AC9BDF-438C-E241-B131-2C174C88B764}"/>
              </a:ext>
            </a:extLst>
          </p:cNvPr>
          <p:cNvSpPr txBox="1"/>
          <p:nvPr/>
        </p:nvSpPr>
        <p:spPr>
          <a:xfrm rot="20428723">
            <a:off x="5342993" y="3785670"/>
            <a:ext cx="1065997"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a:ea typeface="Arial Unicode MS" pitchFamily="34" charset="-128"/>
                <a:cs typeface="Arial Unicode MS" pitchFamily="34" charset="-128"/>
              </a:rPr>
              <a:t>Access </a:t>
            </a:r>
            <a:r>
              <a:rPr lang="pl-PL" sz="1400" kern="0" dirty="0" err="1">
                <a:ea typeface="Arial Unicode MS" pitchFamily="34" charset="-128"/>
                <a:cs typeface="Arial Unicode MS" pitchFamily="34" charset="-128"/>
              </a:rPr>
              <a:t>token</a:t>
            </a:r>
            <a:endParaRPr lang="pl-PL" sz="1400" kern="0" dirty="0">
              <a:ea typeface="Arial Unicode MS" pitchFamily="34" charset="-128"/>
              <a:cs typeface="Arial Unicode MS" pitchFamily="34" charset="-128"/>
            </a:endParaRPr>
          </a:p>
        </p:txBody>
      </p:sp>
      <p:pic>
        <p:nvPicPr>
          <p:cNvPr id="50" name="Picture 49">
            <a:extLst>
              <a:ext uri="{FF2B5EF4-FFF2-40B4-BE49-F238E27FC236}">
                <a16:creationId xmlns:a16="http://schemas.microsoft.com/office/drawing/2014/main" id="{199CD27C-126E-974B-B1F1-A96FDAC7E9F2}"/>
              </a:ext>
            </a:extLst>
          </p:cNvPr>
          <p:cNvPicPr>
            <a:picLocks noChangeAspect="1"/>
          </p:cNvPicPr>
          <p:nvPr/>
        </p:nvPicPr>
        <p:blipFill>
          <a:blip r:embed="rId5"/>
          <a:stretch>
            <a:fillRect/>
          </a:stretch>
        </p:blipFill>
        <p:spPr>
          <a:xfrm>
            <a:off x="9580192" y="4513112"/>
            <a:ext cx="1756800" cy="1756800"/>
          </a:xfrm>
          <a:prstGeom prst="rect">
            <a:avLst/>
          </a:prstGeom>
        </p:spPr>
      </p:pic>
      <p:cxnSp>
        <p:nvCxnSpPr>
          <p:cNvPr id="27" name="Straight Arrow Connector 26">
            <a:extLst>
              <a:ext uri="{FF2B5EF4-FFF2-40B4-BE49-F238E27FC236}">
                <a16:creationId xmlns:a16="http://schemas.microsoft.com/office/drawing/2014/main" id="{455C1D5B-8E58-6241-A420-18168DFD93DD}"/>
              </a:ext>
            </a:extLst>
          </p:cNvPr>
          <p:cNvCxnSpPr>
            <a:cxnSpLocks/>
          </p:cNvCxnSpPr>
          <p:nvPr/>
        </p:nvCxnSpPr>
        <p:spPr>
          <a:xfrm rot="10800000">
            <a:off x="2253943" y="5519240"/>
            <a:ext cx="7322057" cy="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06A49E0-B20F-1449-92BF-C2BB7CA403F0}"/>
              </a:ext>
            </a:extLst>
          </p:cNvPr>
          <p:cNvSpPr txBox="1"/>
          <p:nvPr/>
        </p:nvSpPr>
        <p:spPr>
          <a:xfrm>
            <a:off x="5502657" y="5634778"/>
            <a:ext cx="806311"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1400" kern="0" dirty="0" err="1">
                <a:ea typeface="Arial Unicode MS" pitchFamily="34" charset="-128"/>
                <a:cs typeface="Arial Unicode MS" pitchFamily="34" charset="-128"/>
              </a:rPr>
              <a:t>Response</a:t>
            </a:r>
            <a:endParaRPr lang="pl-PL"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56417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500" fill="hold"/>
                                        <p:tgtEl>
                                          <p:spTgt spid="43"/>
                                        </p:tgtEl>
                                      </p:cBhvr>
                                      <p:by x="105000" y="105000"/>
                                    </p:animScale>
                                  </p:childTnLst>
                                </p:cTn>
                              </p:par>
                              <p:par>
                                <p:cTn id="7" presetID="6" presetClass="emph" presetSubtype="0" autoRev="1" fill="hold" grpId="0" nodeType="withEffect">
                                  <p:stCondLst>
                                    <p:cond delay="0"/>
                                  </p:stCondLst>
                                  <p:childTnLst>
                                    <p:animScale>
                                      <p:cBhvr>
                                        <p:cTn id="8" dur="500" fill="hold"/>
                                        <p:tgtEl>
                                          <p:spTgt spid="46"/>
                                        </p:tgtEl>
                                      </p:cBhvr>
                                      <p:by x="105000" y="105000"/>
                                    </p:animScale>
                                  </p:childTnLst>
                                </p:cTn>
                              </p:par>
                              <p:par>
                                <p:cTn id="9" presetID="6" presetClass="emph" presetSubtype="0" autoRev="1" fill="hold" nodeType="withEffect">
                                  <p:stCondLst>
                                    <p:cond delay="0"/>
                                  </p:stCondLst>
                                  <p:childTnLst>
                                    <p:animScale>
                                      <p:cBhvr>
                                        <p:cTn id="10" dur="500" fill="hold"/>
                                        <p:tgtEl>
                                          <p:spTgt spid="36"/>
                                        </p:tgtEl>
                                      </p:cBhvr>
                                      <p:by x="105000" y="105000"/>
                                    </p:animScale>
                                  </p:childTnLst>
                                </p:cTn>
                              </p:par>
                              <p:par>
                                <p:cTn id="11" presetID="6" presetClass="emph" presetSubtype="0" autoRev="1" fill="hold" nodeType="withEffect">
                                  <p:stCondLst>
                                    <p:cond delay="0"/>
                                  </p:stCondLst>
                                  <p:childTnLst>
                                    <p:animScale>
                                      <p:cBhvr>
                                        <p:cTn id="12" dur="500" fill="hold"/>
                                        <p:tgtEl>
                                          <p:spTgt spid="3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autoRev="1" fill="hold" grpId="0" nodeType="clickEffect">
                                  <p:stCondLst>
                                    <p:cond delay="0"/>
                                  </p:stCondLst>
                                  <p:childTnLst>
                                    <p:animScale>
                                      <p:cBhvr>
                                        <p:cTn id="16" dur="500" fill="hold"/>
                                        <p:tgtEl>
                                          <p:spTgt spid="45"/>
                                        </p:tgtEl>
                                      </p:cBhvr>
                                      <p:by x="105000" y="105000"/>
                                    </p:animScale>
                                  </p:childTnLst>
                                </p:cTn>
                              </p:par>
                              <p:par>
                                <p:cTn id="17" presetID="6" presetClass="emph" presetSubtype="0" autoRev="1" fill="hold" grpId="0" nodeType="withEffect">
                                  <p:stCondLst>
                                    <p:cond delay="0"/>
                                  </p:stCondLst>
                                  <p:childTnLst>
                                    <p:animScale>
                                      <p:cBhvr>
                                        <p:cTn id="18" dur="500" fill="hold"/>
                                        <p:tgtEl>
                                          <p:spTgt spid="32"/>
                                        </p:tgtEl>
                                      </p:cBhvr>
                                      <p:by x="105000" y="105000"/>
                                    </p:animScale>
                                  </p:childTnLst>
                                </p:cTn>
                              </p:par>
                              <p:par>
                                <p:cTn id="19" presetID="6" presetClass="emph" presetSubtype="0" autoRev="1" fill="hold" nodeType="withEffect">
                                  <p:stCondLst>
                                    <p:cond delay="0"/>
                                  </p:stCondLst>
                                  <p:childTnLst>
                                    <p:animScale>
                                      <p:cBhvr>
                                        <p:cTn id="20" dur="500" fill="hold"/>
                                        <p:tgtEl>
                                          <p:spTgt spid="8"/>
                                        </p:tgtEl>
                                      </p:cBhvr>
                                      <p:by x="105000" y="105000"/>
                                    </p:animScale>
                                  </p:childTnLst>
                                </p:cTn>
                              </p:par>
                              <p:par>
                                <p:cTn id="21" presetID="6" presetClass="emph" presetSubtype="0" autoRev="1" fill="hold" nodeType="withEffect">
                                  <p:stCondLst>
                                    <p:cond delay="0"/>
                                  </p:stCondLst>
                                  <p:childTnLst>
                                    <p:animScale>
                                      <p:cBhvr>
                                        <p:cTn id="22" dur="500"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6" grpId="0"/>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Token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request</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89983" y="1376219"/>
            <a:ext cx="11435823" cy="492442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dirty="0"/>
              <a:t>POST /</a:t>
            </a:r>
            <a:r>
              <a:rPr lang="pl-PL" sz="3200" dirty="0" err="1"/>
              <a:t>token</a:t>
            </a:r>
            <a:r>
              <a:rPr lang="pl-PL" sz="3200" dirty="0"/>
              <a:t> HTTP/1.1 </a:t>
            </a:r>
          </a:p>
          <a:p>
            <a:pPr fontAlgn="base">
              <a:spcBef>
                <a:spcPct val="50000"/>
              </a:spcBef>
              <a:spcAft>
                <a:spcPct val="0"/>
              </a:spcAft>
              <a:buClr>
                <a:srgbClr val="F0AB00"/>
              </a:buClr>
              <a:buSzPct val="80000"/>
            </a:pPr>
            <a:r>
              <a:rPr lang="pl-PL" sz="3200" dirty="0"/>
              <a:t>Host: </a:t>
            </a:r>
            <a:r>
              <a:rPr lang="pl-PL" sz="3200" kern="0" dirty="0" err="1">
                <a:ea typeface="Arial Unicode MS" pitchFamily="34" charset="-128"/>
                <a:cs typeface="Arial Unicode MS" pitchFamily="34" charset="-128"/>
              </a:rPr>
              <a:t>auth.server.com</a:t>
            </a:r>
            <a:r>
              <a:rPr lang="pl-PL" sz="3200" kern="0" dirty="0">
                <a:ea typeface="Arial Unicode MS" pitchFamily="34" charset="-128"/>
                <a:cs typeface="Arial Unicode MS" pitchFamily="34" charset="-128"/>
              </a:rPr>
              <a:t> </a:t>
            </a:r>
          </a:p>
          <a:p>
            <a:pPr fontAlgn="base">
              <a:spcBef>
                <a:spcPct val="50000"/>
              </a:spcBef>
              <a:spcAft>
                <a:spcPct val="0"/>
              </a:spcAft>
              <a:buClr>
                <a:srgbClr val="F0AB00"/>
              </a:buClr>
              <a:buSzPct val="80000"/>
            </a:pPr>
            <a:r>
              <a:rPr lang="pl-PL" sz="3200" dirty="0" err="1"/>
              <a:t>Authorization</a:t>
            </a:r>
            <a:r>
              <a:rPr lang="pl-PL" sz="3200" dirty="0"/>
              <a:t>: Basic czZCaGRSa3F0MzpnWDFmQmF0M2JW </a:t>
            </a:r>
          </a:p>
          <a:p>
            <a:pPr fontAlgn="base">
              <a:spcBef>
                <a:spcPct val="50000"/>
              </a:spcBef>
              <a:spcAft>
                <a:spcPct val="0"/>
              </a:spcAft>
              <a:buClr>
                <a:srgbClr val="F0AB00"/>
              </a:buClr>
              <a:buSzPct val="80000"/>
            </a:pPr>
            <a:r>
              <a:rPr lang="pl-PL" sz="3200" dirty="0"/>
              <a:t>Content-</a:t>
            </a:r>
            <a:r>
              <a:rPr lang="pl-PL" sz="3200" dirty="0" err="1"/>
              <a:t>Type</a:t>
            </a:r>
            <a:r>
              <a:rPr lang="pl-PL" sz="3200" dirty="0"/>
              <a:t>: </a:t>
            </a:r>
            <a:r>
              <a:rPr lang="pl-PL" sz="3200" dirty="0" err="1"/>
              <a:t>application</a:t>
            </a:r>
            <a:r>
              <a:rPr lang="pl-PL" sz="3200" dirty="0"/>
              <a:t>/x-www-form-</a:t>
            </a:r>
            <a:r>
              <a:rPr lang="pl-PL" sz="3200" dirty="0" err="1"/>
              <a:t>urlencoded</a:t>
            </a:r>
            <a:r>
              <a:rPr lang="pl-PL" sz="3200" dirty="0"/>
              <a:t> </a:t>
            </a:r>
          </a:p>
          <a:p>
            <a:pPr fontAlgn="base">
              <a:spcBef>
                <a:spcPct val="50000"/>
              </a:spcBef>
              <a:spcAft>
                <a:spcPct val="0"/>
              </a:spcAft>
              <a:buClr>
                <a:srgbClr val="F0AB00"/>
              </a:buClr>
              <a:buSzPct val="80000"/>
            </a:pPr>
            <a:r>
              <a:rPr lang="pl-PL" sz="3200" dirty="0" err="1"/>
              <a:t>grant_type</a:t>
            </a:r>
            <a:r>
              <a:rPr lang="pl-PL" sz="3200" dirty="0"/>
              <a:t>=</a:t>
            </a:r>
            <a:r>
              <a:rPr lang="pl-PL" sz="3200" dirty="0" err="1"/>
              <a:t>client_credentials</a:t>
            </a:r>
            <a:r>
              <a:rPr lang="pl-PL" sz="3200" dirty="0"/>
              <a:t> </a:t>
            </a:r>
          </a:p>
          <a:p>
            <a:pPr fontAlgn="base">
              <a:spcBef>
                <a:spcPct val="50000"/>
              </a:spcBef>
              <a:spcAft>
                <a:spcPct val="0"/>
              </a:spcAft>
              <a:buClr>
                <a:srgbClr val="F0AB00"/>
              </a:buClr>
              <a:buSzPct val="80000"/>
            </a:pP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scope</a:t>
            </a:r>
            <a:r>
              <a:rPr lang="pl-PL" sz="3200" kern="0" dirty="0">
                <a:solidFill>
                  <a:srgbClr val="FECE59"/>
                </a:solidFill>
                <a:ea typeface="Arial Unicode MS" pitchFamily="34" charset="-128"/>
                <a:cs typeface="Arial Unicode MS" pitchFamily="34" charset="-128"/>
              </a:rPr>
              <a:t>=</a:t>
            </a:r>
            <a:r>
              <a:rPr lang="pl-PL" sz="3200" kern="0" dirty="0" err="1">
                <a:solidFill>
                  <a:srgbClr val="FECE59"/>
                </a:solidFill>
                <a:ea typeface="Arial Unicode MS" pitchFamily="34" charset="-128"/>
                <a:cs typeface="Arial Unicode MS" pitchFamily="34" charset="-128"/>
              </a:rPr>
              <a:t>hyc_api.feed.read</a:t>
            </a:r>
            <a:r>
              <a:rPr lang="pl-PL" sz="3200" kern="0" dirty="0">
                <a:solidFill>
                  <a:srgbClr val="FECE59"/>
                </a:solidFill>
                <a:ea typeface="Arial Unicode MS" pitchFamily="34" charset="-128"/>
                <a:cs typeface="Arial Unicode MS" pitchFamily="34" charset="-128"/>
              </a:rPr>
              <a:t> </a:t>
            </a:r>
            <a:r>
              <a:rPr lang="pl-PL" sz="3200" kern="0" dirty="0" err="1">
                <a:solidFill>
                  <a:srgbClr val="FECE59"/>
                </a:solidFill>
                <a:ea typeface="Arial Unicode MS" pitchFamily="34" charset="-128"/>
                <a:cs typeface="Arial Unicode MS" pitchFamily="34" charset="-128"/>
              </a:rPr>
              <a:t>hyc_api.lectures.read</a:t>
            </a:r>
            <a:endParaRPr lang="pl-PL" sz="3200" kern="0" dirty="0">
              <a:solidFill>
                <a:srgbClr val="FECE59"/>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pl-PL" sz="32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111640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Token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response</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89983" y="1376219"/>
            <a:ext cx="6998967" cy="480131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dirty="0"/>
              <a:t>HTTP/1.1 200 OK </a:t>
            </a:r>
          </a:p>
          <a:p>
            <a:pPr fontAlgn="base">
              <a:spcBef>
                <a:spcPct val="50000"/>
              </a:spcBef>
              <a:spcAft>
                <a:spcPct val="0"/>
              </a:spcAft>
              <a:buClr>
                <a:srgbClr val="F0AB00"/>
              </a:buClr>
              <a:buSzPct val="80000"/>
            </a:pPr>
            <a:r>
              <a:rPr lang="pl-PL" sz="2400" dirty="0"/>
              <a:t>Content-</a:t>
            </a:r>
            <a:r>
              <a:rPr lang="pl-PL" sz="2400" dirty="0" err="1"/>
              <a:t>Type</a:t>
            </a:r>
            <a:r>
              <a:rPr lang="pl-PL" sz="2400" dirty="0"/>
              <a:t>: </a:t>
            </a:r>
            <a:r>
              <a:rPr lang="pl-PL" sz="2400" dirty="0" err="1"/>
              <a:t>application</a:t>
            </a:r>
            <a:r>
              <a:rPr lang="pl-PL" sz="2400" dirty="0"/>
              <a:t>/</a:t>
            </a:r>
            <a:r>
              <a:rPr lang="pl-PL" sz="2400" dirty="0" err="1"/>
              <a:t>json;charset</a:t>
            </a:r>
            <a:r>
              <a:rPr lang="pl-PL" sz="2400" dirty="0"/>
              <a:t>=UTF-8 </a:t>
            </a:r>
          </a:p>
          <a:p>
            <a:pPr fontAlgn="base">
              <a:spcBef>
                <a:spcPct val="50000"/>
              </a:spcBef>
              <a:spcAft>
                <a:spcPct val="0"/>
              </a:spcAft>
              <a:buClr>
                <a:srgbClr val="F0AB00"/>
              </a:buClr>
              <a:buSzPct val="80000"/>
            </a:pPr>
            <a:r>
              <a:rPr lang="pl-PL" sz="2400" dirty="0"/>
              <a:t>Cache-Control: no-</a:t>
            </a:r>
            <a:r>
              <a:rPr lang="pl-PL" sz="2400" dirty="0" err="1"/>
              <a:t>store</a:t>
            </a:r>
            <a:r>
              <a:rPr lang="pl-PL" sz="2400" dirty="0"/>
              <a:t> </a:t>
            </a:r>
          </a:p>
          <a:p>
            <a:pPr fontAlgn="base">
              <a:spcBef>
                <a:spcPct val="50000"/>
              </a:spcBef>
              <a:spcAft>
                <a:spcPct val="0"/>
              </a:spcAft>
              <a:buClr>
                <a:srgbClr val="F0AB00"/>
              </a:buClr>
              <a:buSzPct val="80000"/>
            </a:pPr>
            <a:r>
              <a:rPr lang="pl-PL" sz="2400" dirty="0" err="1"/>
              <a:t>Pragma</a:t>
            </a:r>
            <a:r>
              <a:rPr lang="pl-PL" sz="2400" dirty="0"/>
              <a:t>: no-cache </a:t>
            </a:r>
          </a:p>
          <a:p>
            <a:pPr fontAlgn="base">
              <a:spcBef>
                <a:spcPct val="50000"/>
              </a:spcBef>
              <a:spcAft>
                <a:spcPct val="0"/>
              </a:spcAft>
              <a:buClr>
                <a:srgbClr val="F0AB00"/>
              </a:buClr>
              <a:buSzPct val="80000"/>
            </a:pPr>
            <a:r>
              <a:rPr lang="pl-PL" sz="2400" dirty="0"/>
              <a:t>{ </a:t>
            </a:r>
          </a:p>
          <a:p>
            <a:pPr lvl="1" fontAlgn="base">
              <a:spcBef>
                <a:spcPct val="50000"/>
              </a:spcBef>
              <a:spcAft>
                <a:spcPct val="0"/>
              </a:spcAft>
              <a:buClr>
                <a:srgbClr val="F0AB00"/>
              </a:buClr>
              <a:buSzPct val="80000"/>
              <a:buNone/>
            </a:pPr>
            <a:r>
              <a:rPr lang="pl-PL" sz="2400" dirty="0"/>
              <a:t>”</a:t>
            </a:r>
            <a:r>
              <a:rPr lang="pl-PL" sz="2400" dirty="0" err="1"/>
              <a:t>access_token</a:t>
            </a:r>
            <a:r>
              <a:rPr lang="pl-PL" sz="2400" dirty="0"/>
              <a:t>” : "2YotnFZFEjr1zCsicMWpAA", </a:t>
            </a:r>
          </a:p>
          <a:p>
            <a:pPr lvl="1" fontAlgn="base">
              <a:spcBef>
                <a:spcPct val="50000"/>
              </a:spcBef>
              <a:spcAft>
                <a:spcPct val="0"/>
              </a:spcAft>
              <a:buClr>
                <a:srgbClr val="F0AB00"/>
              </a:buClr>
              <a:buSzPct val="80000"/>
              <a:buNone/>
            </a:pPr>
            <a:r>
              <a:rPr lang="pl-PL" sz="2400" dirty="0"/>
              <a:t>"</a:t>
            </a:r>
            <a:r>
              <a:rPr lang="pl-PL" sz="2400" dirty="0" err="1"/>
              <a:t>token_type</a:t>
            </a:r>
            <a:r>
              <a:rPr lang="pl-PL" sz="2400" dirty="0"/>
              <a:t>” : "</a:t>
            </a:r>
            <a:r>
              <a:rPr lang="pl-PL" sz="2400" dirty="0" err="1"/>
              <a:t>example</a:t>
            </a:r>
            <a:r>
              <a:rPr lang="pl-PL" sz="2400" dirty="0"/>
              <a:t>", </a:t>
            </a:r>
          </a:p>
          <a:p>
            <a:pPr lvl="1" fontAlgn="base">
              <a:spcBef>
                <a:spcPct val="50000"/>
              </a:spcBef>
              <a:spcAft>
                <a:spcPct val="0"/>
              </a:spcAft>
              <a:buClr>
                <a:srgbClr val="F0AB00"/>
              </a:buClr>
              <a:buSzPct val="80000"/>
              <a:buNone/>
            </a:pPr>
            <a:r>
              <a:rPr lang="pl-PL" sz="2400" dirty="0"/>
              <a:t>"</a:t>
            </a:r>
            <a:r>
              <a:rPr lang="pl-PL" sz="2400" dirty="0" err="1"/>
              <a:t>expires_in</a:t>
            </a:r>
            <a:r>
              <a:rPr lang="pl-PL" sz="2400" dirty="0"/>
              <a:t>” : 3600</a:t>
            </a:r>
          </a:p>
          <a:p>
            <a:pPr fontAlgn="base">
              <a:spcBef>
                <a:spcPct val="50000"/>
              </a:spcBef>
              <a:spcAft>
                <a:spcPct val="0"/>
              </a:spcAft>
              <a:buClr>
                <a:srgbClr val="F0AB00"/>
              </a:buClr>
              <a:buSzPct val="80000"/>
            </a:pPr>
            <a:r>
              <a:rPr lang="pl-PL" sz="2400" dirty="0"/>
              <a:t>}</a:t>
            </a:r>
            <a:endParaRPr lang="pl-PL" sz="24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2299381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3200" b="1" kern="0" dirty="0">
                <a:solidFill>
                  <a:srgbClr val="FECE59"/>
                </a:solidFill>
                <a:ea typeface="Arial Unicode MS" pitchFamily="34" charset="-128"/>
                <a:cs typeface="Arial"/>
              </a:rPr>
              <a:t>Różnica pomiędzy Access </a:t>
            </a:r>
            <a:r>
              <a:rPr lang="pl-PL" sz="3200" b="1" kern="0" dirty="0" err="1">
                <a:solidFill>
                  <a:srgbClr val="FECE59"/>
                </a:solidFill>
                <a:ea typeface="Arial Unicode MS" pitchFamily="34" charset="-128"/>
                <a:cs typeface="Arial"/>
              </a:rPr>
              <a:t>Tokenem</a:t>
            </a:r>
            <a:r>
              <a:rPr lang="pl-PL" sz="3200" b="1" kern="0" dirty="0">
                <a:solidFill>
                  <a:srgbClr val="FECE59"/>
                </a:solidFill>
                <a:ea typeface="Arial Unicode MS" pitchFamily="34" charset="-128"/>
                <a:cs typeface="Arial"/>
              </a:rPr>
              <a:t> a HTTP </a:t>
            </a:r>
            <a:r>
              <a:rPr lang="pl-PL" sz="3200" b="1" kern="0" dirty="0" err="1">
                <a:solidFill>
                  <a:srgbClr val="FECE59"/>
                </a:solidFill>
                <a:ea typeface="Arial Unicode MS" pitchFamily="34" charset="-128"/>
                <a:cs typeface="Arial"/>
              </a:rPr>
              <a:t>basic</a:t>
            </a:r>
            <a:r>
              <a:rPr lang="pl-PL" sz="3200" b="1" kern="0" dirty="0">
                <a:solidFill>
                  <a:srgbClr val="FECE59"/>
                </a:solidFill>
                <a:ea typeface="Arial Unicode MS" pitchFamily="34" charset="-128"/>
                <a:cs typeface="Arial"/>
              </a:rPr>
              <a:t> </a:t>
            </a:r>
            <a:r>
              <a:rPr lang="pl-PL" sz="3200" b="1" kern="0" dirty="0" err="1">
                <a:solidFill>
                  <a:srgbClr val="FECE59"/>
                </a:solidFill>
                <a:ea typeface="Arial Unicode MS" pitchFamily="34" charset="-128"/>
                <a:cs typeface="Arial"/>
              </a:rPr>
              <a:t>authentication</a:t>
            </a:r>
            <a:endParaRPr lang="en-US" sz="3200" kern="0" dirty="0">
              <a:solidFill>
                <a:srgbClr val="FFFFFF"/>
              </a:solidFill>
              <a:ea typeface="Arial Unicode MS" pitchFamily="34" charset="-128"/>
              <a:cs typeface="Arial"/>
            </a:endParaRPr>
          </a:p>
        </p:txBody>
      </p:sp>
      <p:pic>
        <p:nvPicPr>
          <p:cNvPr id="5" name="Picture 4">
            <a:extLst>
              <a:ext uri="{FF2B5EF4-FFF2-40B4-BE49-F238E27FC236}">
                <a16:creationId xmlns:a16="http://schemas.microsoft.com/office/drawing/2014/main" id="{5F9A4D9F-C9C3-964F-86B9-501803173408}"/>
              </a:ext>
            </a:extLst>
          </p:cNvPr>
          <p:cNvPicPr>
            <a:picLocks noChangeAspect="1"/>
          </p:cNvPicPr>
          <p:nvPr/>
        </p:nvPicPr>
        <p:blipFill>
          <a:blip r:embed="rId3"/>
          <a:stretch>
            <a:fillRect/>
          </a:stretch>
        </p:blipFill>
        <p:spPr>
          <a:xfrm>
            <a:off x="499219" y="1547025"/>
            <a:ext cx="1756800" cy="1756800"/>
          </a:xfrm>
          <a:prstGeom prst="rect">
            <a:avLst/>
          </a:prstGeom>
        </p:spPr>
      </p:pic>
      <p:pic>
        <p:nvPicPr>
          <p:cNvPr id="6" name="Picture 5">
            <a:extLst>
              <a:ext uri="{FF2B5EF4-FFF2-40B4-BE49-F238E27FC236}">
                <a16:creationId xmlns:a16="http://schemas.microsoft.com/office/drawing/2014/main" id="{3F8B8A8E-4A4A-A245-8058-4339CF5F856B}"/>
              </a:ext>
            </a:extLst>
          </p:cNvPr>
          <p:cNvPicPr>
            <a:picLocks noChangeAspect="1"/>
          </p:cNvPicPr>
          <p:nvPr/>
        </p:nvPicPr>
        <p:blipFill>
          <a:blip r:embed="rId4"/>
          <a:stretch>
            <a:fillRect/>
          </a:stretch>
        </p:blipFill>
        <p:spPr>
          <a:xfrm>
            <a:off x="499219" y="3534657"/>
            <a:ext cx="1756800" cy="1756800"/>
          </a:xfrm>
          <a:prstGeom prst="rect">
            <a:avLst/>
          </a:prstGeom>
        </p:spPr>
      </p:pic>
      <p:sp>
        <p:nvSpPr>
          <p:cNvPr id="7" name="Rectangle 6">
            <a:extLst>
              <a:ext uri="{FF2B5EF4-FFF2-40B4-BE49-F238E27FC236}">
                <a16:creationId xmlns:a16="http://schemas.microsoft.com/office/drawing/2014/main" id="{41E32818-BF87-7C4A-9628-BAF2FB9E75E8}"/>
              </a:ext>
            </a:extLst>
          </p:cNvPr>
          <p:cNvSpPr/>
          <p:nvPr/>
        </p:nvSpPr>
        <p:spPr>
          <a:xfrm>
            <a:off x="2492785" y="2194592"/>
            <a:ext cx="8267007" cy="461665"/>
          </a:xfrm>
          <a:prstGeom prst="rect">
            <a:avLst/>
          </a:prstGeom>
        </p:spPr>
        <p:txBody>
          <a:bodyPr wrap="none">
            <a:spAutoFit/>
          </a:bodyPr>
          <a:lstStyle/>
          <a:p>
            <a:r>
              <a:rPr lang="pl-PL" sz="2400" dirty="0"/>
              <a:t>Nie wysyłamy danych do logowania przy każdym zapytaniu</a:t>
            </a:r>
          </a:p>
        </p:txBody>
      </p:sp>
      <p:sp>
        <p:nvSpPr>
          <p:cNvPr id="8" name="Rectangle 7">
            <a:extLst>
              <a:ext uri="{FF2B5EF4-FFF2-40B4-BE49-F238E27FC236}">
                <a16:creationId xmlns:a16="http://schemas.microsoft.com/office/drawing/2014/main" id="{D2BC7A09-F8A2-3943-B8EF-30FF25C9651B}"/>
              </a:ext>
            </a:extLst>
          </p:cNvPr>
          <p:cNvSpPr/>
          <p:nvPr/>
        </p:nvSpPr>
        <p:spPr>
          <a:xfrm>
            <a:off x="2492785" y="4182224"/>
            <a:ext cx="5621282" cy="461665"/>
          </a:xfrm>
          <a:prstGeom prst="rect">
            <a:avLst/>
          </a:prstGeom>
        </p:spPr>
        <p:txBody>
          <a:bodyPr wrap="none">
            <a:spAutoFit/>
          </a:bodyPr>
          <a:lstStyle/>
          <a:p>
            <a:r>
              <a:rPr lang="pl-PL" sz="2400" dirty="0"/>
              <a:t>Access </a:t>
            </a:r>
            <a:r>
              <a:rPr lang="pl-PL" sz="2400" dirty="0" err="1"/>
              <a:t>Token</a:t>
            </a:r>
            <a:r>
              <a:rPr lang="pl-PL" sz="2400" dirty="0"/>
              <a:t> ma swoją datę ważności</a:t>
            </a:r>
          </a:p>
        </p:txBody>
      </p:sp>
    </p:spTree>
    <p:extLst>
      <p:ext uri="{BB962C8B-B14F-4D97-AF65-F5344CB8AC3E}">
        <p14:creationId xmlns:p14="http://schemas.microsoft.com/office/powerpoint/2010/main" val="140592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998113"/>
            <a:ext cx="1119673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5000" b="1" i="0" u="none" strike="noStrike" kern="0" cap="none" spc="0" normalizeH="0" baseline="0" noProof="0" dirty="0">
                <a:ln>
                  <a:noFill/>
                </a:ln>
                <a:solidFill>
                  <a:srgbClr val="FECE59"/>
                </a:solidFill>
                <a:effectLst/>
                <a:uLnTx/>
                <a:uFillTx/>
                <a:ea typeface="Arial Unicode MS" pitchFamily="34" charset="-128"/>
                <a:cs typeface="Arial"/>
              </a:rPr>
              <a:t>DEMO</a:t>
            </a:r>
            <a:endParaRPr kumimoji="0" lang="en-US" sz="50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3141448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ROPC </a:t>
            </a:r>
            <a:r>
              <a:rPr lang="pl-PL" sz="4800" b="1" kern="0" dirty="0" err="1">
                <a:solidFill>
                  <a:srgbClr val="FECE59"/>
                </a:solidFill>
                <a:ea typeface="Arial Unicode MS" pitchFamily="34" charset="-128"/>
                <a:cs typeface="Arial"/>
              </a:rPr>
              <a:t>flow</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11" name="TextBox 10">
            <a:extLst>
              <a:ext uri="{FF2B5EF4-FFF2-40B4-BE49-F238E27FC236}">
                <a16:creationId xmlns:a16="http://schemas.microsoft.com/office/drawing/2014/main" id="{3D00E532-2735-194D-85FA-D5C85D3865EF}"/>
              </a:ext>
            </a:extLst>
          </p:cNvPr>
          <p:cNvSpPr txBox="1"/>
          <p:nvPr/>
        </p:nvSpPr>
        <p:spPr>
          <a:xfrm>
            <a:off x="3094181" y="2138030"/>
            <a:ext cx="8495916"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Zaprojektowany do łatwiejszej migracji przestarzałych aplikacji</a:t>
            </a:r>
          </a:p>
        </p:txBody>
      </p:sp>
      <p:sp>
        <p:nvSpPr>
          <p:cNvPr id="32" name="TextBox 31">
            <a:extLst>
              <a:ext uri="{FF2B5EF4-FFF2-40B4-BE49-F238E27FC236}">
                <a16:creationId xmlns:a16="http://schemas.microsoft.com/office/drawing/2014/main" id="{A7122C6B-0A27-4E4C-B75E-0C4276C943FC}"/>
              </a:ext>
            </a:extLst>
          </p:cNvPr>
          <p:cNvSpPr txBox="1"/>
          <p:nvPr/>
        </p:nvSpPr>
        <p:spPr>
          <a:xfrm>
            <a:off x="3094180" y="3639499"/>
            <a:ext cx="5498300"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Neguje większość założeń </a:t>
            </a:r>
            <a:r>
              <a:rPr lang="pl-PL" sz="2400" kern="0" dirty="0" err="1">
                <a:ea typeface="Arial Unicode MS" pitchFamily="34" charset="-128"/>
                <a:cs typeface="Arial Unicode MS" pitchFamily="34" charset="-128"/>
              </a:rPr>
              <a:t>oAuth</a:t>
            </a:r>
            <a:r>
              <a:rPr lang="pl-PL" sz="2400" kern="0" dirty="0">
                <a:ea typeface="Arial Unicode MS" pitchFamily="34" charset="-128"/>
                <a:cs typeface="Arial Unicode MS" pitchFamily="34" charset="-128"/>
              </a:rPr>
              <a:t> 	</a:t>
            </a:r>
          </a:p>
        </p:txBody>
      </p:sp>
      <p:sp>
        <p:nvSpPr>
          <p:cNvPr id="13" name="TextBox 12">
            <a:extLst>
              <a:ext uri="{FF2B5EF4-FFF2-40B4-BE49-F238E27FC236}">
                <a16:creationId xmlns:a16="http://schemas.microsoft.com/office/drawing/2014/main" id="{E5A14C43-88E8-B34B-900B-6658124413BA}"/>
              </a:ext>
            </a:extLst>
          </p:cNvPr>
          <p:cNvSpPr txBox="1"/>
          <p:nvPr/>
        </p:nvSpPr>
        <p:spPr>
          <a:xfrm>
            <a:off x="3094180" y="5510300"/>
            <a:ext cx="3614772"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kern="0" dirty="0">
                <a:ea typeface="Arial Unicode MS" pitchFamily="34" charset="-128"/>
                <a:cs typeface="Arial Unicode MS" pitchFamily="34" charset="-128"/>
              </a:rPr>
              <a:t>Nie powinien być używany</a:t>
            </a:r>
          </a:p>
        </p:txBody>
      </p:sp>
      <p:pic>
        <p:nvPicPr>
          <p:cNvPr id="4" name="Picture 3">
            <a:extLst>
              <a:ext uri="{FF2B5EF4-FFF2-40B4-BE49-F238E27FC236}">
                <a16:creationId xmlns:a16="http://schemas.microsoft.com/office/drawing/2014/main" id="{DB597457-5A76-5744-9E4D-FA7165EDB95B}"/>
              </a:ext>
            </a:extLst>
          </p:cNvPr>
          <p:cNvPicPr>
            <a:picLocks noChangeAspect="1"/>
          </p:cNvPicPr>
          <p:nvPr/>
        </p:nvPicPr>
        <p:blipFill>
          <a:blip r:embed="rId3"/>
          <a:stretch>
            <a:fillRect/>
          </a:stretch>
        </p:blipFill>
        <p:spPr>
          <a:xfrm>
            <a:off x="806226" y="1444296"/>
            <a:ext cx="1756800" cy="1756800"/>
          </a:xfrm>
          <a:prstGeom prst="rect">
            <a:avLst/>
          </a:prstGeom>
        </p:spPr>
      </p:pic>
      <p:pic>
        <p:nvPicPr>
          <p:cNvPr id="7" name="Picture 6">
            <a:extLst>
              <a:ext uri="{FF2B5EF4-FFF2-40B4-BE49-F238E27FC236}">
                <a16:creationId xmlns:a16="http://schemas.microsoft.com/office/drawing/2014/main" id="{E4CE197E-6CAB-4441-B05F-C9A12307834D}"/>
              </a:ext>
            </a:extLst>
          </p:cNvPr>
          <p:cNvPicPr>
            <a:picLocks noChangeAspect="1"/>
          </p:cNvPicPr>
          <p:nvPr/>
        </p:nvPicPr>
        <p:blipFill>
          <a:blip r:embed="rId4"/>
          <a:stretch>
            <a:fillRect/>
          </a:stretch>
        </p:blipFill>
        <p:spPr>
          <a:xfrm rot="10800000">
            <a:off x="806226" y="3130431"/>
            <a:ext cx="1756800" cy="1756800"/>
          </a:xfrm>
          <a:prstGeom prst="rect">
            <a:avLst/>
          </a:prstGeom>
        </p:spPr>
      </p:pic>
      <p:pic>
        <p:nvPicPr>
          <p:cNvPr id="9" name="Picture 8">
            <a:extLst>
              <a:ext uri="{FF2B5EF4-FFF2-40B4-BE49-F238E27FC236}">
                <a16:creationId xmlns:a16="http://schemas.microsoft.com/office/drawing/2014/main" id="{05C9CF6B-B7DD-6A4E-88AA-C7271C493B93}"/>
              </a:ext>
            </a:extLst>
          </p:cNvPr>
          <p:cNvPicPr>
            <a:picLocks noChangeAspect="1"/>
          </p:cNvPicPr>
          <p:nvPr/>
        </p:nvPicPr>
        <p:blipFill>
          <a:blip r:embed="rId5"/>
          <a:stretch>
            <a:fillRect/>
          </a:stretch>
        </p:blipFill>
        <p:spPr>
          <a:xfrm>
            <a:off x="806226" y="4816566"/>
            <a:ext cx="1756800" cy="1756800"/>
          </a:xfrm>
          <a:prstGeom prst="rect">
            <a:avLst/>
          </a:prstGeom>
        </p:spPr>
      </p:pic>
    </p:spTree>
    <p:extLst>
      <p:ext uri="{BB962C8B-B14F-4D97-AF65-F5344CB8AC3E}">
        <p14:creationId xmlns:p14="http://schemas.microsoft.com/office/powerpoint/2010/main" val="246110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2"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Token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request</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89983" y="1376219"/>
            <a:ext cx="11435823" cy="566308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dirty="0"/>
              <a:t>POST /</a:t>
            </a:r>
            <a:r>
              <a:rPr lang="pl-PL" sz="3200" dirty="0" err="1"/>
              <a:t>token</a:t>
            </a:r>
            <a:r>
              <a:rPr lang="pl-PL" sz="3200" dirty="0"/>
              <a:t> HTTP/1.1 </a:t>
            </a:r>
          </a:p>
          <a:p>
            <a:pPr fontAlgn="base">
              <a:spcBef>
                <a:spcPct val="50000"/>
              </a:spcBef>
              <a:spcAft>
                <a:spcPct val="0"/>
              </a:spcAft>
              <a:buClr>
                <a:srgbClr val="F0AB00"/>
              </a:buClr>
              <a:buSzPct val="80000"/>
            </a:pPr>
            <a:r>
              <a:rPr lang="pl-PL" sz="3200" dirty="0"/>
              <a:t>Host: </a:t>
            </a:r>
            <a:r>
              <a:rPr lang="pl-PL" sz="3200" kern="0" dirty="0" err="1">
                <a:ea typeface="Arial Unicode MS" pitchFamily="34" charset="-128"/>
                <a:cs typeface="Arial Unicode MS" pitchFamily="34" charset="-128"/>
              </a:rPr>
              <a:t>auth.server.com</a:t>
            </a:r>
            <a:r>
              <a:rPr lang="pl-PL" sz="3200" kern="0" dirty="0">
                <a:ea typeface="Arial Unicode MS" pitchFamily="34" charset="-128"/>
                <a:cs typeface="Arial Unicode MS" pitchFamily="34" charset="-128"/>
              </a:rPr>
              <a:t> </a:t>
            </a:r>
          </a:p>
          <a:p>
            <a:pPr fontAlgn="base">
              <a:spcBef>
                <a:spcPct val="50000"/>
              </a:spcBef>
              <a:spcAft>
                <a:spcPct val="0"/>
              </a:spcAft>
              <a:buClr>
                <a:srgbClr val="F0AB00"/>
              </a:buClr>
              <a:buSzPct val="80000"/>
            </a:pPr>
            <a:r>
              <a:rPr lang="pl-PL" sz="3200" dirty="0" err="1"/>
              <a:t>Authorization</a:t>
            </a:r>
            <a:r>
              <a:rPr lang="pl-PL" sz="3200" dirty="0"/>
              <a:t>: Basic czZCaGRSa3F0MzpnWDFmQmF0M2JW </a:t>
            </a:r>
          </a:p>
          <a:p>
            <a:pPr fontAlgn="base">
              <a:spcBef>
                <a:spcPct val="50000"/>
              </a:spcBef>
              <a:spcAft>
                <a:spcPct val="0"/>
              </a:spcAft>
              <a:buClr>
                <a:srgbClr val="F0AB00"/>
              </a:buClr>
              <a:buSzPct val="80000"/>
            </a:pPr>
            <a:r>
              <a:rPr lang="pl-PL" sz="3200" dirty="0"/>
              <a:t>Content-</a:t>
            </a:r>
            <a:r>
              <a:rPr lang="pl-PL" sz="3200" dirty="0" err="1"/>
              <a:t>Type</a:t>
            </a:r>
            <a:r>
              <a:rPr lang="pl-PL" sz="3200" dirty="0"/>
              <a:t>: </a:t>
            </a:r>
            <a:r>
              <a:rPr lang="pl-PL" sz="3200" dirty="0" err="1"/>
              <a:t>application</a:t>
            </a:r>
            <a:r>
              <a:rPr lang="pl-PL" sz="3200" dirty="0"/>
              <a:t>/x-www-form-</a:t>
            </a:r>
            <a:r>
              <a:rPr lang="pl-PL" sz="3200" dirty="0" err="1"/>
              <a:t>urlencoded</a:t>
            </a:r>
            <a:r>
              <a:rPr lang="pl-PL" sz="3200" dirty="0"/>
              <a:t> </a:t>
            </a:r>
          </a:p>
          <a:p>
            <a:pPr fontAlgn="base">
              <a:spcBef>
                <a:spcPct val="50000"/>
              </a:spcBef>
              <a:spcAft>
                <a:spcPct val="0"/>
              </a:spcAft>
              <a:buClr>
                <a:srgbClr val="F0AB00"/>
              </a:buClr>
              <a:buSzPct val="80000"/>
            </a:pPr>
            <a:r>
              <a:rPr lang="pl-PL" sz="3200" dirty="0" err="1"/>
              <a:t>grant_type</a:t>
            </a:r>
            <a:r>
              <a:rPr lang="pl-PL" sz="3200" dirty="0"/>
              <a:t>=</a:t>
            </a:r>
            <a:r>
              <a:rPr lang="pl-PL" sz="3200" dirty="0" err="1"/>
              <a:t>password</a:t>
            </a:r>
            <a:r>
              <a:rPr lang="pl-PL" sz="3200" dirty="0"/>
              <a:t> </a:t>
            </a:r>
          </a:p>
          <a:p>
            <a:pPr fontAlgn="base">
              <a:spcBef>
                <a:spcPct val="50000"/>
              </a:spcBef>
              <a:spcAft>
                <a:spcPct val="0"/>
              </a:spcAft>
              <a:buClr>
                <a:srgbClr val="F0AB00"/>
              </a:buClr>
              <a:buSzPct val="80000"/>
            </a:pPr>
            <a:r>
              <a:rPr lang="pl-PL" sz="3200" dirty="0"/>
              <a:t>&amp;</a:t>
            </a:r>
            <a:r>
              <a:rPr lang="pl-PL" sz="3200" dirty="0" err="1"/>
              <a:t>username</a:t>
            </a:r>
            <a:r>
              <a:rPr lang="pl-PL" sz="3200" dirty="0"/>
              <a:t>=</a:t>
            </a:r>
            <a:r>
              <a:rPr lang="pl-PL" sz="3200" dirty="0" err="1"/>
              <a:t>usenrame&amp;password</a:t>
            </a:r>
            <a:r>
              <a:rPr lang="pl-PL" sz="3200" dirty="0"/>
              <a:t>=pa$$</a:t>
            </a:r>
            <a:r>
              <a:rPr lang="pl-PL" sz="3200" dirty="0" err="1"/>
              <a:t>word</a:t>
            </a:r>
            <a:endParaRPr lang="pl-PL" sz="3200" dirty="0"/>
          </a:p>
          <a:p>
            <a:pPr fontAlgn="base">
              <a:spcBef>
                <a:spcPct val="50000"/>
              </a:spcBef>
              <a:spcAft>
                <a:spcPct val="0"/>
              </a:spcAft>
              <a:buClr>
                <a:srgbClr val="F0AB00"/>
              </a:buClr>
              <a:buSzPct val="80000"/>
            </a:pP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scope</a:t>
            </a:r>
            <a:r>
              <a:rPr lang="pl-PL" sz="3200" kern="0" dirty="0">
                <a:solidFill>
                  <a:srgbClr val="FECE59"/>
                </a:solidFill>
                <a:ea typeface="Arial Unicode MS" pitchFamily="34" charset="-128"/>
                <a:cs typeface="Arial Unicode MS" pitchFamily="34" charset="-128"/>
              </a:rPr>
              <a:t>=</a:t>
            </a:r>
            <a:r>
              <a:rPr lang="pl-PL" sz="3200" kern="0" dirty="0" err="1">
                <a:solidFill>
                  <a:srgbClr val="FECE59"/>
                </a:solidFill>
                <a:ea typeface="Arial Unicode MS" pitchFamily="34" charset="-128"/>
                <a:cs typeface="Arial Unicode MS" pitchFamily="34" charset="-128"/>
              </a:rPr>
              <a:t>hyc_api.feed.read</a:t>
            </a:r>
            <a:r>
              <a:rPr lang="pl-PL" sz="3200" kern="0" dirty="0">
                <a:solidFill>
                  <a:srgbClr val="FECE59"/>
                </a:solidFill>
                <a:ea typeface="Arial Unicode MS" pitchFamily="34" charset="-128"/>
                <a:cs typeface="Arial Unicode MS" pitchFamily="34" charset="-128"/>
              </a:rPr>
              <a:t> </a:t>
            </a:r>
            <a:r>
              <a:rPr lang="pl-PL" sz="3200" kern="0" dirty="0" err="1">
                <a:solidFill>
                  <a:srgbClr val="FECE59"/>
                </a:solidFill>
                <a:ea typeface="Arial Unicode MS" pitchFamily="34" charset="-128"/>
                <a:cs typeface="Arial Unicode MS" pitchFamily="34" charset="-128"/>
              </a:rPr>
              <a:t>hyc_api.lectures.read</a:t>
            </a:r>
            <a:endParaRPr lang="pl-PL" sz="3200" kern="0" dirty="0">
              <a:solidFill>
                <a:srgbClr val="FECE59"/>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pl-PL" sz="32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20692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Token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response</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89983" y="1376219"/>
            <a:ext cx="6998967" cy="480131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dirty="0"/>
              <a:t>HTTP/1.1 200 OK </a:t>
            </a:r>
          </a:p>
          <a:p>
            <a:pPr fontAlgn="base">
              <a:spcBef>
                <a:spcPct val="50000"/>
              </a:spcBef>
              <a:spcAft>
                <a:spcPct val="0"/>
              </a:spcAft>
              <a:buClr>
                <a:srgbClr val="F0AB00"/>
              </a:buClr>
              <a:buSzPct val="80000"/>
            </a:pPr>
            <a:r>
              <a:rPr lang="pl-PL" sz="2400" dirty="0"/>
              <a:t>Content-</a:t>
            </a:r>
            <a:r>
              <a:rPr lang="pl-PL" sz="2400" dirty="0" err="1"/>
              <a:t>Type</a:t>
            </a:r>
            <a:r>
              <a:rPr lang="pl-PL" sz="2400" dirty="0"/>
              <a:t>: </a:t>
            </a:r>
            <a:r>
              <a:rPr lang="pl-PL" sz="2400" dirty="0" err="1"/>
              <a:t>application</a:t>
            </a:r>
            <a:r>
              <a:rPr lang="pl-PL" sz="2400" dirty="0"/>
              <a:t>/</a:t>
            </a:r>
            <a:r>
              <a:rPr lang="pl-PL" sz="2400" dirty="0" err="1"/>
              <a:t>json;charset</a:t>
            </a:r>
            <a:r>
              <a:rPr lang="pl-PL" sz="2400" dirty="0"/>
              <a:t>=UTF-8 </a:t>
            </a:r>
          </a:p>
          <a:p>
            <a:pPr fontAlgn="base">
              <a:spcBef>
                <a:spcPct val="50000"/>
              </a:spcBef>
              <a:spcAft>
                <a:spcPct val="0"/>
              </a:spcAft>
              <a:buClr>
                <a:srgbClr val="F0AB00"/>
              </a:buClr>
              <a:buSzPct val="80000"/>
            </a:pPr>
            <a:r>
              <a:rPr lang="pl-PL" sz="2400" dirty="0"/>
              <a:t>Cache-Control: no-</a:t>
            </a:r>
            <a:r>
              <a:rPr lang="pl-PL" sz="2400" dirty="0" err="1"/>
              <a:t>store</a:t>
            </a:r>
            <a:r>
              <a:rPr lang="pl-PL" sz="2400" dirty="0"/>
              <a:t> </a:t>
            </a:r>
          </a:p>
          <a:p>
            <a:pPr fontAlgn="base">
              <a:spcBef>
                <a:spcPct val="50000"/>
              </a:spcBef>
              <a:spcAft>
                <a:spcPct val="0"/>
              </a:spcAft>
              <a:buClr>
                <a:srgbClr val="F0AB00"/>
              </a:buClr>
              <a:buSzPct val="80000"/>
            </a:pPr>
            <a:r>
              <a:rPr lang="pl-PL" sz="2400" dirty="0" err="1"/>
              <a:t>Pragma</a:t>
            </a:r>
            <a:r>
              <a:rPr lang="pl-PL" sz="2400" dirty="0"/>
              <a:t>: no-cache </a:t>
            </a:r>
          </a:p>
          <a:p>
            <a:pPr fontAlgn="base">
              <a:spcBef>
                <a:spcPct val="50000"/>
              </a:spcBef>
              <a:spcAft>
                <a:spcPct val="0"/>
              </a:spcAft>
              <a:buClr>
                <a:srgbClr val="F0AB00"/>
              </a:buClr>
              <a:buSzPct val="80000"/>
            </a:pPr>
            <a:r>
              <a:rPr lang="pl-PL" sz="2400" dirty="0"/>
              <a:t>{ </a:t>
            </a:r>
          </a:p>
          <a:p>
            <a:pPr lvl="1" fontAlgn="base">
              <a:spcBef>
                <a:spcPct val="50000"/>
              </a:spcBef>
              <a:spcAft>
                <a:spcPct val="0"/>
              </a:spcAft>
              <a:buClr>
                <a:srgbClr val="F0AB00"/>
              </a:buClr>
              <a:buSzPct val="80000"/>
              <a:buNone/>
            </a:pPr>
            <a:r>
              <a:rPr lang="pl-PL" sz="2400" dirty="0"/>
              <a:t>”</a:t>
            </a:r>
            <a:r>
              <a:rPr lang="pl-PL" sz="2400" dirty="0" err="1"/>
              <a:t>access_token</a:t>
            </a:r>
            <a:r>
              <a:rPr lang="pl-PL" sz="2400" dirty="0"/>
              <a:t>” : "2YotnFZFEjr1zCsicMWpAA", </a:t>
            </a:r>
          </a:p>
          <a:p>
            <a:pPr lvl="1" fontAlgn="base">
              <a:spcBef>
                <a:spcPct val="50000"/>
              </a:spcBef>
              <a:spcAft>
                <a:spcPct val="0"/>
              </a:spcAft>
              <a:buClr>
                <a:srgbClr val="F0AB00"/>
              </a:buClr>
              <a:buSzPct val="80000"/>
              <a:buNone/>
            </a:pPr>
            <a:r>
              <a:rPr lang="pl-PL" sz="2400" dirty="0"/>
              <a:t>"</a:t>
            </a:r>
            <a:r>
              <a:rPr lang="pl-PL" sz="2400" dirty="0" err="1"/>
              <a:t>token_type</a:t>
            </a:r>
            <a:r>
              <a:rPr lang="pl-PL" sz="2400" dirty="0"/>
              <a:t>” : "</a:t>
            </a:r>
            <a:r>
              <a:rPr lang="pl-PL" sz="2400" dirty="0" err="1"/>
              <a:t>example</a:t>
            </a:r>
            <a:r>
              <a:rPr lang="pl-PL" sz="2400" dirty="0"/>
              <a:t>", </a:t>
            </a:r>
          </a:p>
          <a:p>
            <a:pPr lvl="1" fontAlgn="base">
              <a:spcBef>
                <a:spcPct val="50000"/>
              </a:spcBef>
              <a:spcAft>
                <a:spcPct val="0"/>
              </a:spcAft>
              <a:buClr>
                <a:srgbClr val="F0AB00"/>
              </a:buClr>
              <a:buSzPct val="80000"/>
              <a:buNone/>
            </a:pPr>
            <a:r>
              <a:rPr lang="pl-PL" sz="2400" dirty="0"/>
              <a:t>"</a:t>
            </a:r>
            <a:r>
              <a:rPr lang="pl-PL" sz="2400" dirty="0" err="1"/>
              <a:t>expires_in</a:t>
            </a:r>
            <a:r>
              <a:rPr lang="pl-PL" sz="2400" dirty="0"/>
              <a:t>” : 3600</a:t>
            </a:r>
          </a:p>
          <a:p>
            <a:pPr fontAlgn="base">
              <a:spcBef>
                <a:spcPct val="50000"/>
              </a:spcBef>
              <a:spcAft>
                <a:spcPct val="0"/>
              </a:spcAft>
              <a:buClr>
                <a:srgbClr val="F0AB00"/>
              </a:buClr>
              <a:buSzPct val="80000"/>
            </a:pPr>
            <a:r>
              <a:rPr lang="pl-PL" sz="2400" dirty="0"/>
              <a:t>}</a:t>
            </a:r>
            <a:endParaRPr lang="pl-PL" sz="24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1663506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998113"/>
            <a:ext cx="1119673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5000" b="1" i="0" u="none" strike="noStrike" kern="0" cap="none" spc="0" normalizeH="0" baseline="0" noProof="0" dirty="0">
                <a:ln>
                  <a:noFill/>
                </a:ln>
                <a:solidFill>
                  <a:srgbClr val="FECE59"/>
                </a:solidFill>
                <a:effectLst/>
                <a:uLnTx/>
                <a:uFillTx/>
                <a:ea typeface="Arial Unicode MS" pitchFamily="34" charset="-128"/>
                <a:cs typeface="Arial"/>
              </a:rPr>
              <a:t>DEMO</a:t>
            </a:r>
            <a:endParaRPr kumimoji="0" lang="en-US" sz="50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3481526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Refresh</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token</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pic>
        <p:nvPicPr>
          <p:cNvPr id="9" name="Picture 8">
            <a:extLst>
              <a:ext uri="{FF2B5EF4-FFF2-40B4-BE49-F238E27FC236}">
                <a16:creationId xmlns:a16="http://schemas.microsoft.com/office/drawing/2014/main" id="{8519270A-423B-254F-88CF-EF5DA354AA7F}"/>
              </a:ext>
            </a:extLst>
          </p:cNvPr>
          <p:cNvPicPr>
            <a:picLocks noChangeAspect="1"/>
          </p:cNvPicPr>
          <p:nvPr/>
        </p:nvPicPr>
        <p:blipFill>
          <a:blip r:embed="rId3"/>
          <a:stretch>
            <a:fillRect/>
          </a:stretch>
        </p:blipFill>
        <p:spPr>
          <a:xfrm>
            <a:off x="3981928" y="2543673"/>
            <a:ext cx="1756800" cy="1756800"/>
          </a:xfrm>
          <a:prstGeom prst="rect">
            <a:avLst/>
          </a:prstGeom>
        </p:spPr>
      </p:pic>
      <p:pic>
        <p:nvPicPr>
          <p:cNvPr id="4" name="Picture 3">
            <a:extLst>
              <a:ext uri="{FF2B5EF4-FFF2-40B4-BE49-F238E27FC236}">
                <a16:creationId xmlns:a16="http://schemas.microsoft.com/office/drawing/2014/main" id="{BB7FECA5-15FF-7B43-AAB7-6E3222A5E914}"/>
              </a:ext>
            </a:extLst>
          </p:cNvPr>
          <p:cNvPicPr>
            <a:picLocks noChangeAspect="1"/>
          </p:cNvPicPr>
          <p:nvPr/>
        </p:nvPicPr>
        <p:blipFill>
          <a:blip r:embed="rId4"/>
          <a:stretch>
            <a:fillRect/>
          </a:stretch>
        </p:blipFill>
        <p:spPr>
          <a:xfrm>
            <a:off x="1118056" y="2543673"/>
            <a:ext cx="1756800" cy="1756800"/>
          </a:xfrm>
          <a:prstGeom prst="rect">
            <a:avLst/>
          </a:prstGeom>
        </p:spPr>
      </p:pic>
      <p:pic>
        <p:nvPicPr>
          <p:cNvPr id="17" name="Picture 16">
            <a:extLst>
              <a:ext uri="{FF2B5EF4-FFF2-40B4-BE49-F238E27FC236}">
                <a16:creationId xmlns:a16="http://schemas.microsoft.com/office/drawing/2014/main" id="{F35C48CC-CB70-034A-959B-7B1F769E5DA4}"/>
              </a:ext>
            </a:extLst>
          </p:cNvPr>
          <p:cNvPicPr>
            <a:picLocks noChangeAspect="1"/>
          </p:cNvPicPr>
          <p:nvPr/>
        </p:nvPicPr>
        <p:blipFill>
          <a:blip r:embed="rId5"/>
          <a:stretch>
            <a:fillRect/>
          </a:stretch>
        </p:blipFill>
        <p:spPr>
          <a:xfrm>
            <a:off x="6845800" y="2543673"/>
            <a:ext cx="1756800" cy="1756800"/>
          </a:xfrm>
          <a:prstGeom prst="rect">
            <a:avLst/>
          </a:prstGeom>
        </p:spPr>
      </p:pic>
      <p:pic>
        <p:nvPicPr>
          <p:cNvPr id="19" name="Picture 18">
            <a:extLst>
              <a:ext uri="{FF2B5EF4-FFF2-40B4-BE49-F238E27FC236}">
                <a16:creationId xmlns:a16="http://schemas.microsoft.com/office/drawing/2014/main" id="{78F1D239-5940-8544-B57B-210B37A396E4}"/>
              </a:ext>
            </a:extLst>
          </p:cNvPr>
          <p:cNvPicPr>
            <a:picLocks noChangeAspect="1"/>
          </p:cNvPicPr>
          <p:nvPr/>
        </p:nvPicPr>
        <p:blipFill>
          <a:blip r:embed="rId6"/>
          <a:stretch>
            <a:fillRect/>
          </a:stretch>
        </p:blipFill>
        <p:spPr>
          <a:xfrm>
            <a:off x="9320319" y="2550600"/>
            <a:ext cx="1756800" cy="1756800"/>
          </a:xfrm>
          <a:prstGeom prst="rect">
            <a:avLst/>
          </a:prstGeom>
        </p:spPr>
      </p:pic>
      <p:sp>
        <p:nvSpPr>
          <p:cNvPr id="20" name="TextBox 19">
            <a:extLst>
              <a:ext uri="{FF2B5EF4-FFF2-40B4-BE49-F238E27FC236}">
                <a16:creationId xmlns:a16="http://schemas.microsoft.com/office/drawing/2014/main" id="{9E21DDB5-3086-EA4C-9B87-ED6B761F2E90}"/>
              </a:ext>
            </a:extLst>
          </p:cNvPr>
          <p:cNvSpPr txBox="1"/>
          <p:nvPr/>
        </p:nvSpPr>
        <p:spPr>
          <a:xfrm>
            <a:off x="1355255" y="4378036"/>
            <a:ext cx="128240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Wymiana na</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nowy </a:t>
            </a:r>
            <a:r>
              <a:rPr lang="pl-PL" sz="1800" kern="0" dirty="0" err="1">
                <a:ea typeface="Arial Unicode MS" pitchFamily="34" charset="-128"/>
                <a:cs typeface="Arial Unicode MS" pitchFamily="34" charset="-128"/>
              </a:rPr>
              <a:t>Token</a:t>
            </a:r>
            <a:endParaRPr lang="pl-PL" sz="1800" kern="0" dirty="0">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9507A1F6-B18A-4840-8E87-166DEEBC0A17}"/>
              </a:ext>
            </a:extLst>
          </p:cNvPr>
          <p:cNvSpPr txBox="1"/>
          <p:nvPr/>
        </p:nvSpPr>
        <p:spPr>
          <a:xfrm>
            <a:off x="3321450" y="4378035"/>
            <a:ext cx="3077767"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Pozwala na</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długotrwałe działanie aplikacji</a:t>
            </a:r>
          </a:p>
        </p:txBody>
      </p:sp>
      <p:sp>
        <p:nvSpPr>
          <p:cNvPr id="23" name="TextBox 22">
            <a:extLst>
              <a:ext uri="{FF2B5EF4-FFF2-40B4-BE49-F238E27FC236}">
                <a16:creationId xmlns:a16="http://schemas.microsoft.com/office/drawing/2014/main" id="{93F3DDB3-7845-D345-8BCF-F0CF64782CEC}"/>
              </a:ext>
            </a:extLst>
          </p:cNvPr>
          <p:cNvSpPr txBox="1"/>
          <p:nvPr/>
        </p:nvSpPr>
        <p:spPr>
          <a:xfrm>
            <a:off x="6980420" y="4378035"/>
            <a:ext cx="1487587"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Jest niezwykle</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 poufny</a:t>
            </a:r>
          </a:p>
        </p:txBody>
      </p:sp>
      <p:sp>
        <p:nvSpPr>
          <p:cNvPr id="24" name="TextBox 23">
            <a:extLst>
              <a:ext uri="{FF2B5EF4-FFF2-40B4-BE49-F238E27FC236}">
                <a16:creationId xmlns:a16="http://schemas.microsoft.com/office/drawing/2014/main" id="{18D5600F-D5E8-5F48-8D9B-319C567861B9}"/>
              </a:ext>
            </a:extLst>
          </p:cNvPr>
          <p:cNvSpPr txBox="1"/>
          <p:nvPr/>
        </p:nvSpPr>
        <p:spPr>
          <a:xfrm>
            <a:off x="9198449" y="4378035"/>
            <a:ext cx="2000548" cy="152349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Użytkownik zawsze</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powinien zostać </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poinformowany</a:t>
            </a:r>
          </a:p>
          <a:p>
            <a:pPr algn="ctr" fontAlgn="base">
              <a:spcBef>
                <a:spcPct val="50000"/>
              </a:spcBef>
              <a:spcAft>
                <a:spcPct val="0"/>
              </a:spcAft>
              <a:buClr>
                <a:srgbClr val="F0AB00"/>
              </a:buClr>
              <a:buSzPct val="80000"/>
            </a:pPr>
            <a:r>
              <a:rPr lang="pl-PL" sz="1800" kern="0" dirty="0">
                <a:ea typeface="Arial Unicode MS" pitchFamily="34" charset="-128"/>
                <a:cs typeface="Arial Unicode MS" pitchFamily="34" charset="-128"/>
              </a:rPr>
              <a:t>o jego dostępności</a:t>
            </a:r>
          </a:p>
        </p:txBody>
      </p:sp>
    </p:spTree>
    <p:extLst>
      <p:ext uri="{BB962C8B-B14F-4D97-AF65-F5344CB8AC3E}">
        <p14:creationId xmlns:p14="http://schemas.microsoft.com/office/powerpoint/2010/main" val="76460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2B67-0BC3-4F16-823F-D9EF887A796C}"/>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endParaRPr kumimoji="0" lang="pl-PL" sz="2800" b="1" i="0" u="none" strike="noStrike" kern="1200" cap="none" spc="0" normalizeH="0" baseline="0" noProof="0" dirty="0">
              <a:ln>
                <a:noFill/>
              </a:ln>
              <a:solidFill>
                <a:srgbClr val="FFFFFF"/>
              </a:solidFill>
              <a:effectLst/>
              <a:uLnTx/>
              <a:uFillTx/>
              <a:latin typeface="Arial"/>
              <a:ea typeface="+mj-ea"/>
              <a:cs typeface="+mj-cs"/>
            </a:endParaRPr>
          </a:p>
        </p:txBody>
      </p:sp>
      <p:pic>
        <p:nvPicPr>
          <p:cNvPr id="5" name="Picture 4">
            <a:extLst>
              <a:ext uri="{FF2B5EF4-FFF2-40B4-BE49-F238E27FC236}">
                <a16:creationId xmlns:a16="http://schemas.microsoft.com/office/drawing/2014/main" id="{D5A7867F-0534-429C-824B-C108330B4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9" name="TextBox 8">
            <a:extLst>
              <a:ext uri="{FF2B5EF4-FFF2-40B4-BE49-F238E27FC236}">
                <a16:creationId xmlns:a16="http://schemas.microsoft.com/office/drawing/2014/main" id="{919132FD-D22D-C74A-9C3A-FAC5F3A785C5}"/>
              </a:ext>
            </a:extLst>
          </p:cNvPr>
          <p:cNvSpPr txBox="1"/>
          <p:nvPr/>
        </p:nvSpPr>
        <p:spPr>
          <a:xfrm>
            <a:off x="301581" y="508525"/>
            <a:ext cx="111967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3200" b="1" i="0" u="none" strike="noStrike" kern="0" cap="none" spc="0" normalizeH="0" baseline="0" noProof="0" dirty="0">
                <a:ln>
                  <a:noFill/>
                </a:ln>
                <a:solidFill>
                  <a:srgbClr val="FECE59"/>
                </a:solidFill>
                <a:effectLst/>
                <a:uLnTx/>
                <a:uFillTx/>
                <a:ea typeface="Arial Unicode MS" pitchFamily="34" charset="-128"/>
                <a:cs typeface="Arial"/>
              </a:rPr>
              <a:t>Inspiracja </a:t>
            </a:r>
            <a:endParaRPr kumimoji="0" lang="en-US" sz="40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10" name="TextBox 9">
            <a:extLst>
              <a:ext uri="{FF2B5EF4-FFF2-40B4-BE49-F238E27FC236}">
                <a16:creationId xmlns:a16="http://schemas.microsoft.com/office/drawing/2014/main" id="{B7626866-5C1A-2B4D-8BD0-7247F27F8FB5}"/>
              </a:ext>
            </a:extLst>
          </p:cNvPr>
          <p:cNvSpPr txBox="1"/>
          <p:nvPr/>
        </p:nvSpPr>
        <p:spPr>
          <a:xfrm>
            <a:off x="499219" y="2618646"/>
            <a:ext cx="11196735"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en-US" sz="4800" b="1" kern="0" dirty="0">
                <a:ln w="0"/>
                <a:solidFill>
                  <a:schemeClr val="accent1"/>
                </a:solidFill>
                <a:effectLst>
                  <a:outerShdw blurRad="38100" dist="25400" dir="5400000" algn="ctr" rotWithShape="0">
                    <a:srgbClr val="6E747A">
                      <a:alpha val="43000"/>
                    </a:srgbClr>
                  </a:outerShdw>
                </a:effectLst>
                <a:ea typeface="Arial Unicode MS" pitchFamily="34" charset="-128"/>
                <a:cs typeface="Arial"/>
                <a:hlinkClick r:id="rId3">
                  <a:extLst>
                    <a:ext uri="{A12FA001-AC4F-418D-AE19-62706E023703}">
                      <ahyp:hlinkClr xmlns:ahyp="http://schemas.microsoft.com/office/drawing/2018/hyperlinkcolor" val="tx"/>
                    </a:ext>
                  </a:extLst>
                </a:hlinkClick>
              </a:rPr>
              <a:t>Getting Started with OAuth 2.0</a:t>
            </a:r>
            <a:endParaRPr kumimoji="0" lang="en-US" sz="4800" b="1" i="0" strike="noStrike" kern="0" normalizeH="0" baseline="0" noProof="0" dirty="0">
              <a:ln w="0"/>
              <a:solidFill>
                <a:schemeClr val="accent1"/>
              </a:solidFill>
              <a:effectLst>
                <a:outerShdw blurRad="38100" dist="25400" dir="5400000" algn="ctr" rotWithShape="0">
                  <a:srgbClr val="6E747A">
                    <a:alpha val="43000"/>
                  </a:srgbClr>
                </a:outerShdw>
              </a:effectLst>
              <a:uLnTx/>
              <a:uFillTx/>
              <a:ea typeface="Arial Unicode MS" pitchFamily="34" charset="-128"/>
              <a:cs typeface="Arial"/>
            </a:endParaRPr>
          </a:p>
        </p:txBody>
      </p:sp>
      <p:sp>
        <p:nvSpPr>
          <p:cNvPr id="12" name="Rectangle 11">
            <a:extLst>
              <a:ext uri="{FF2B5EF4-FFF2-40B4-BE49-F238E27FC236}">
                <a16:creationId xmlns:a16="http://schemas.microsoft.com/office/drawing/2014/main" id="{27D1B65F-D9D3-8B43-962A-A97CFFDF760A}"/>
              </a:ext>
            </a:extLst>
          </p:cNvPr>
          <p:cNvSpPr/>
          <p:nvPr/>
        </p:nvSpPr>
        <p:spPr>
          <a:xfrm>
            <a:off x="7491031" y="3429000"/>
            <a:ext cx="2850460" cy="584775"/>
          </a:xfrm>
          <a:prstGeom prst="rect">
            <a:avLst/>
          </a:prstGeom>
        </p:spPr>
        <p:txBody>
          <a:bodyPr wrap="none">
            <a:spAutoFit/>
          </a:bodyPr>
          <a:lstStyle/>
          <a:p>
            <a:r>
              <a:rPr lang="pl-PL" sz="3200" dirty="0"/>
              <a:t>by Scott </a:t>
            </a:r>
            <a:r>
              <a:rPr lang="pl-PL" sz="3200" dirty="0" err="1"/>
              <a:t>Brady</a:t>
            </a:r>
            <a:endParaRPr lang="pl-PL" sz="3200" dirty="0"/>
          </a:p>
        </p:txBody>
      </p:sp>
    </p:spTree>
    <p:extLst>
      <p:ext uri="{BB962C8B-B14F-4D97-AF65-F5344CB8AC3E}">
        <p14:creationId xmlns:p14="http://schemas.microsoft.com/office/powerpoint/2010/main" val="3688835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Authorization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request</a:t>
            </a:r>
            <a:endParaRPr kumimoji="0" lang="en-US" sz="48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99219" y="1376219"/>
            <a:ext cx="9129102" cy="41857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auth.server.com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authorize</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err="1">
                <a:ea typeface="Arial Unicode MS" pitchFamily="34" charset="-128"/>
                <a:cs typeface="Arial Unicode MS" pitchFamily="34" charset="-128"/>
              </a:rPr>
              <a:t>response_type</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code</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&amp;</a:t>
            </a:r>
            <a:r>
              <a:rPr lang="pl-PL" sz="3200" kern="0" dirty="0" err="1">
                <a:ea typeface="Arial Unicode MS" pitchFamily="34" charset="-128"/>
                <a:cs typeface="Arial Unicode MS" pitchFamily="34" charset="-128"/>
              </a:rPr>
              <a:t>client_id</a:t>
            </a:r>
            <a:r>
              <a:rPr lang="pl-PL" sz="3200" kern="0" dirty="0">
                <a:ea typeface="Arial Unicode MS" pitchFamily="34" charset="-128"/>
                <a:cs typeface="Arial Unicode MS" pitchFamily="34" charset="-128"/>
              </a:rPr>
              <a:t>=Lkc11D1kzz 	</a:t>
            </a: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&amp;</a:t>
            </a:r>
            <a:r>
              <a:rPr lang="pl-PL" sz="3200" kern="0" dirty="0" err="1">
                <a:ea typeface="Arial Unicode MS" pitchFamily="34" charset="-128"/>
                <a:cs typeface="Arial Unicode MS" pitchFamily="34" charset="-128"/>
              </a:rPr>
              <a:t>redirect_uri</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client.app.com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callback</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scope</a:t>
            </a:r>
            <a:r>
              <a:rPr lang="pl-PL" sz="3200" kern="0" dirty="0">
                <a:solidFill>
                  <a:srgbClr val="FECE59"/>
                </a:solidFill>
                <a:ea typeface="Arial Unicode MS" pitchFamily="34" charset="-128"/>
                <a:cs typeface="Arial Unicode MS" pitchFamily="34" charset="-128"/>
              </a:rPr>
              <a:t>=</a:t>
            </a:r>
            <a:r>
              <a:rPr lang="pl-PL" sz="3200" kern="0" dirty="0" err="1">
                <a:solidFill>
                  <a:srgbClr val="FECE59"/>
                </a:solidFill>
                <a:ea typeface="Arial Unicode MS" pitchFamily="34" charset="-128"/>
                <a:cs typeface="Arial Unicode MS" pitchFamily="34" charset="-128"/>
              </a:rPr>
              <a:t>hyc_api.feed.read</a:t>
            </a:r>
            <a:r>
              <a:rPr lang="pl-PL" sz="3200" kern="0" dirty="0">
                <a:solidFill>
                  <a:srgbClr val="FECE59"/>
                </a:solidFill>
                <a:ea typeface="Arial Unicode MS" pitchFamily="34" charset="-128"/>
                <a:cs typeface="Arial Unicode MS" pitchFamily="34" charset="-128"/>
              </a:rPr>
              <a:t> </a:t>
            </a:r>
            <a:r>
              <a:rPr lang="pl-PL" sz="3200" b="1" kern="0" dirty="0" err="1">
                <a:solidFill>
                  <a:srgbClr val="FECE59"/>
                </a:solidFill>
                <a:ea typeface="Arial Unicode MS" pitchFamily="34" charset="-128"/>
                <a:cs typeface="Arial Unicode MS" pitchFamily="34" charset="-128"/>
              </a:rPr>
              <a:t>offline_access</a:t>
            </a:r>
            <a:endParaRPr lang="pl-PL" sz="3200" b="1" kern="0" dirty="0">
              <a:solidFill>
                <a:srgbClr val="FECE59"/>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state</a:t>
            </a:r>
            <a:r>
              <a:rPr lang="pl-PL" sz="3200" kern="0" dirty="0">
                <a:solidFill>
                  <a:srgbClr val="FECE59"/>
                </a:solidFill>
                <a:ea typeface="Arial Unicode MS" pitchFamily="34" charset="-128"/>
                <a:cs typeface="Arial Unicode MS" pitchFamily="34" charset="-128"/>
              </a:rPr>
              <a:t>=dNjDVX9qfs</a:t>
            </a:r>
          </a:p>
        </p:txBody>
      </p:sp>
    </p:spTree>
    <p:extLst>
      <p:ext uri="{BB962C8B-B14F-4D97-AF65-F5344CB8AC3E}">
        <p14:creationId xmlns:p14="http://schemas.microsoft.com/office/powerpoint/2010/main" val="36340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Token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response</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89983" y="1376219"/>
            <a:ext cx="7050263" cy="535531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2400" dirty="0"/>
              <a:t>HTTP/1.1 200 OK </a:t>
            </a:r>
          </a:p>
          <a:p>
            <a:pPr fontAlgn="base">
              <a:spcBef>
                <a:spcPct val="50000"/>
              </a:spcBef>
              <a:spcAft>
                <a:spcPct val="0"/>
              </a:spcAft>
              <a:buClr>
                <a:srgbClr val="F0AB00"/>
              </a:buClr>
              <a:buSzPct val="80000"/>
            </a:pPr>
            <a:r>
              <a:rPr lang="pl-PL" sz="2400" dirty="0"/>
              <a:t>Content-</a:t>
            </a:r>
            <a:r>
              <a:rPr lang="pl-PL" sz="2400" dirty="0" err="1"/>
              <a:t>Type</a:t>
            </a:r>
            <a:r>
              <a:rPr lang="pl-PL" sz="2400" dirty="0"/>
              <a:t>: </a:t>
            </a:r>
            <a:r>
              <a:rPr lang="pl-PL" sz="2400" dirty="0" err="1"/>
              <a:t>application</a:t>
            </a:r>
            <a:r>
              <a:rPr lang="pl-PL" sz="2400" dirty="0"/>
              <a:t>/</a:t>
            </a:r>
            <a:r>
              <a:rPr lang="pl-PL" sz="2400" dirty="0" err="1"/>
              <a:t>json;charset</a:t>
            </a:r>
            <a:r>
              <a:rPr lang="pl-PL" sz="2400" dirty="0"/>
              <a:t>=UTF-8 </a:t>
            </a:r>
          </a:p>
          <a:p>
            <a:pPr fontAlgn="base">
              <a:spcBef>
                <a:spcPct val="50000"/>
              </a:spcBef>
              <a:spcAft>
                <a:spcPct val="0"/>
              </a:spcAft>
              <a:buClr>
                <a:srgbClr val="F0AB00"/>
              </a:buClr>
              <a:buSzPct val="80000"/>
            </a:pPr>
            <a:r>
              <a:rPr lang="pl-PL" sz="2400" dirty="0"/>
              <a:t>Cache-Control: no-</a:t>
            </a:r>
            <a:r>
              <a:rPr lang="pl-PL" sz="2400" dirty="0" err="1"/>
              <a:t>store</a:t>
            </a:r>
            <a:r>
              <a:rPr lang="pl-PL" sz="2400" dirty="0"/>
              <a:t> </a:t>
            </a:r>
          </a:p>
          <a:p>
            <a:pPr fontAlgn="base">
              <a:spcBef>
                <a:spcPct val="50000"/>
              </a:spcBef>
              <a:spcAft>
                <a:spcPct val="0"/>
              </a:spcAft>
              <a:buClr>
                <a:srgbClr val="F0AB00"/>
              </a:buClr>
              <a:buSzPct val="80000"/>
            </a:pPr>
            <a:r>
              <a:rPr lang="pl-PL" sz="2400" dirty="0" err="1"/>
              <a:t>Pragma</a:t>
            </a:r>
            <a:r>
              <a:rPr lang="pl-PL" sz="2400" dirty="0"/>
              <a:t>: no-cache </a:t>
            </a:r>
          </a:p>
          <a:p>
            <a:pPr fontAlgn="base">
              <a:spcBef>
                <a:spcPct val="50000"/>
              </a:spcBef>
              <a:spcAft>
                <a:spcPct val="0"/>
              </a:spcAft>
              <a:buClr>
                <a:srgbClr val="F0AB00"/>
              </a:buClr>
              <a:buSzPct val="80000"/>
            </a:pPr>
            <a:r>
              <a:rPr lang="pl-PL" sz="2400" dirty="0"/>
              <a:t>{ </a:t>
            </a:r>
          </a:p>
          <a:p>
            <a:pPr lvl="1" fontAlgn="base">
              <a:spcBef>
                <a:spcPct val="50000"/>
              </a:spcBef>
              <a:spcAft>
                <a:spcPct val="0"/>
              </a:spcAft>
              <a:buClr>
                <a:srgbClr val="F0AB00"/>
              </a:buClr>
              <a:buSzPct val="80000"/>
              <a:buNone/>
            </a:pPr>
            <a:r>
              <a:rPr lang="pl-PL" sz="2400" dirty="0"/>
              <a:t>”</a:t>
            </a:r>
            <a:r>
              <a:rPr lang="pl-PL" sz="2400" dirty="0" err="1"/>
              <a:t>access_token</a:t>
            </a:r>
            <a:r>
              <a:rPr lang="pl-PL" sz="2400" dirty="0"/>
              <a:t>” : "2YotnFZFEjr1zCsicMWpAA", </a:t>
            </a:r>
          </a:p>
          <a:p>
            <a:pPr lvl="1" fontAlgn="base">
              <a:spcBef>
                <a:spcPct val="50000"/>
              </a:spcBef>
              <a:spcAft>
                <a:spcPct val="0"/>
              </a:spcAft>
              <a:buClr>
                <a:srgbClr val="F0AB00"/>
              </a:buClr>
              <a:buSzPct val="80000"/>
              <a:buNone/>
            </a:pPr>
            <a:r>
              <a:rPr lang="pl-PL" sz="2400" dirty="0"/>
              <a:t>"</a:t>
            </a:r>
            <a:r>
              <a:rPr lang="pl-PL" sz="2400" dirty="0" err="1"/>
              <a:t>token_type</a:t>
            </a:r>
            <a:r>
              <a:rPr lang="pl-PL" sz="2400" dirty="0"/>
              <a:t>” : "</a:t>
            </a:r>
            <a:r>
              <a:rPr lang="pl-PL" sz="2400" dirty="0" err="1"/>
              <a:t>example</a:t>
            </a:r>
            <a:r>
              <a:rPr lang="pl-PL" sz="2400" dirty="0"/>
              <a:t>", </a:t>
            </a:r>
          </a:p>
          <a:p>
            <a:pPr lvl="1" fontAlgn="base">
              <a:spcBef>
                <a:spcPct val="50000"/>
              </a:spcBef>
              <a:spcAft>
                <a:spcPct val="0"/>
              </a:spcAft>
              <a:buClr>
                <a:srgbClr val="F0AB00"/>
              </a:buClr>
              <a:buSzPct val="80000"/>
              <a:buNone/>
            </a:pPr>
            <a:r>
              <a:rPr lang="pl-PL" sz="2400" dirty="0"/>
              <a:t>"</a:t>
            </a:r>
            <a:r>
              <a:rPr lang="pl-PL" sz="2400" dirty="0" err="1"/>
              <a:t>expires_in</a:t>
            </a:r>
            <a:r>
              <a:rPr lang="pl-PL" sz="2400" dirty="0"/>
              <a:t>” : 3600,</a:t>
            </a:r>
          </a:p>
          <a:p>
            <a:pPr lvl="1" fontAlgn="base">
              <a:spcBef>
                <a:spcPct val="50000"/>
              </a:spcBef>
              <a:spcAft>
                <a:spcPct val="0"/>
              </a:spcAft>
              <a:buClr>
                <a:srgbClr val="F0AB00"/>
              </a:buClr>
              <a:buSzPct val="80000"/>
              <a:buNone/>
            </a:pPr>
            <a:r>
              <a:rPr lang="pl-PL" sz="2400" dirty="0"/>
              <a:t>”</a:t>
            </a:r>
            <a:r>
              <a:rPr lang="pl-PL" sz="2400" dirty="0" err="1"/>
              <a:t>refresh_token</a:t>
            </a:r>
            <a:r>
              <a:rPr lang="pl-PL" sz="2400" dirty="0"/>
              <a:t>” : "&gt;2L/%X28N]</a:t>
            </a:r>
            <a:r>
              <a:rPr lang="pl-PL" sz="2400" dirty="0" err="1"/>
              <a:t>BZ%Ps</a:t>
            </a:r>
            <a:r>
              <a:rPr lang="pl-PL" sz="2400" dirty="0"/>
              <a:t>]"</a:t>
            </a:r>
          </a:p>
          <a:p>
            <a:pPr fontAlgn="base">
              <a:spcBef>
                <a:spcPct val="50000"/>
              </a:spcBef>
              <a:spcAft>
                <a:spcPct val="0"/>
              </a:spcAft>
              <a:buClr>
                <a:srgbClr val="F0AB00"/>
              </a:buClr>
              <a:buSzPct val="80000"/>
            </a:pPr>
            <a:r>
              <a:rPr lang="pl-PL" sz="2400" dirty="0"/>
              <a:t>}</a:t>
            </a:r>
            <a:endParaRPr lang="pl-PL" sz="24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12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Token</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request</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489983" y="1376219"/>
            <a:ext cx="11435823" cy="492442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dirty="0"/>
              <a:t>POST /</a:t>
            </a:r>
            <a:r>
              <a:rPr lang="pl-PL" sz="3200" dirty="0" err="1"/>
              <a:t>token</a:t>
            </a:r>
            <a:r>
              <a:rPr lang="pl-PL" sz="3200" dirty="0"/>
              <a:t> HTTP/1.1 </a:t>
            </a:r>
          </a:p>
          <a:p>
            <a:pPr fontAlgn="base">
              <a:spcBef>
                <a:spcPct val="50000"/>
              </a:spcBef>
              <a:spcAft>
                <a:spcPct val="0"/>
              </a:spcAft>
              <a:buClr>
                <a:srgbClr val="F0AB00"/>
              </a:buClr>
              <a:buSzPct val="80000"/>
            </a:pPr>
            <a:r>
              <a:rPr lang="pl-PL" sz="3200" dirty="0"/>
              <a:t>Host: </a:t>
            </a:r>
            <a:r>
              <a:rPr lang="pl-PL" sz="3200" kern="0" dirty="0" err="1">
                <a:ea typeface="Arial Unicode MS" pitchFamily="34" charset="-128"/>
                <a:cs typeface="Arial Unicode MS" pitchFamily="34" charset="-128"/>
              </a:rPr>
              <a:t>auth.server.com</a:t>
            </a:r>
            <a:r>
              <a:rPr lang="pl-PL" sz="3200" kern="0" dirty="0">
                <a:ea typeface="Arial Unicode MS" pitchFamily="34" charset="-128"/>
                <a:cs typeface="Arial Unicode MS" pitchFamily="34" charset="-128"/>
              </a:rPr>
              <a:t> </a:t>
            </a:r>
          </a:p>
          <a:p>
            <a:pPr fontAlgn="base">
              <a:spcBef>
                <a:spcPct val="50000"/>
              </a:spcBef>
              <a:spcAft>
                <a:spcPct val="0"/>
              </a:spcAft>
              <a:buClr>
                <a:srgbClr val="F0AB00"/>
              </a:buClr>
              <a:buSzPct val="80000"/>
            </a:pPr>
            <a:r>
              <a:rPr lang="pl-PL" sz="3200" dirty="0" err="1"/>
              <a:t>Authorization</a:t>
            </a:r>
            <a:r>
              <a:rPr lang="pl-PL" sz="3200" dirty="0"/>
              <a:t>: Basic czZCaGRSa3F0MzpnWDFmQmF0M2JW </a:t>
            </a:r>
          </a:p>
          <a:p>
            <a:pPr fontAlgn="base">
              <a:spcBef>
                <a:spcPct val="50000"/>
              </a:spcBef>
              <a:spcAft>
                <a:spcPct val="0"/>
              </a:spcAft>
              <a:buClr>
                <a:srgbClr val="F0AB00"/>
              </a:buClr>
              <a:buSzPct val="80000"/>
            </a:pPr>
            <a:r>
              <a:rPr lang="pl-PL" sz="3200" dirty="0"/>
              <a:t>Content-</a:t>
            </a:r>
            <a:r>
              <a:rPr lang="pl-PL" sz="3200" dirty="0" err="1"/>
              <a:t>Type</a:t>
            </a:r>
            <a:r>
              <a:rPr lang="pl-PL" sz="3200" dirty="0"/>
              <a:t>: </a:t>
            </a:r>
            <a:r>
              <a:rPr lang="pl-PL" sz="3200" dirty="0" err="1"/>
              <a:t>application</a:t>
            </a:r>
            <a:r>
              <a:rPr lang="pl-PL" sz="3200" dirty="0"/>
              <a:t>/x-www-form-</a:t>
            </a:r>
            <a:r>
              <a:rPr lang="pl-PL" sz="3200" dirty="0" err="1"/>
              <a:t>urlencoded</a:t>
            </a:r>
            <a:r>
              <a:rPr lang="pl-PL" sz="3200" dirty="0"/>
              <a:t> </a:t>
            </a:r>
          </a:p>
          <a:p>
            <a:pPr fontAlgn="base">
              <a:spcBef>
                <a:spcPct val="50000"/>
              </a:spcBef>
              <a:spcAft>
                <a:spcPct val="0"/>
              </a:spcAft>
              <a:buClr>
                <a:srgbClr val="F0AB00"/>
              </a:buClr>
              <a:buSzPct val="80000"/>
            </a:pPr>
            <a:r>
              <a:rPr lang="pl-PL" sz="3200" dirty="0" err="1"/>
              <a:t>grant_type</a:t>
            </a:r>
            <a:r>
              <a:rPr lang="pl-PL" sz="3200" dirty="0"/>
              <a:t>=</a:t>
            </a:r>
            <a:r>
              <a:rPr lang="pl-PL" sz="3200" dirty="0" err="1"/>
              <a:t>refresh_token</a:t>
            </a:r>
            <a:r>
              <a:rPr lang="pl-PL" sz="3200" dirty="0"/>
              <a:t> </a:t>
            </a:r>
          </a:p>
          <a:p>
            <a:pPr fontAlgn="base">
              <a:spcBef>
                <a:spcPct val="50000"/>
              </a:spcBef>
              <a:spcAft>
                <a:spcPct val="0"/>
              </a:spcAft>
              <a:buClr>
                <a:srgbClr val="F0AB00"/>
              </a:buClr>
              <a:buSzPct val="80000"/>
            </a:pP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scope</a:t>
            </a:r>
            <a:r>
              <a:rPr lang="pl-PL" sz="3200" kern="0" dirty="0">
                <a:solidFill>
                  <a:srgbClr val="FECE59"/>
                </a:solidFill>
                <a:ea typeface="Arial Unicode MS" pitchFamily="34" charset="-128"/>
                <a:cs typeface="Arial Unicode MS" pitchFamily="34" charset="-128"/>
              </a:rPr>
              <a:t>=</a:t>
            </a:r>
            <a:r>
              <a:rPr lang="pl-PL" sz="3200" kern="0" dirty="0" err="1">
                <a:solidFill>
                  <a:srgbClr val="FECE59"/>
                </a:solidFill>
                <a:ea typeface="Arial Unicode MS" pitchFamily="34" charset="-128"/>
                <a:cs typeface="Arial Unicode MS" pitchFamily="34" charset="-128"/>
              </a:rPr>
              <a:t>hyc_api.feed.read</a:t>
            </a:r>
            <a:r>
              <a:rPr lang="pl-PL" sz="3200" kern="0" dirty="0">
                <a:solidFill>
                  <a:srgbClr val="FECE59"/>
                </a:solidFill>
                <a:ea typeface="Arial Unicode MS" pitchFamily="34" charset="-128"/>
                <a:cs typeface="Arial Unicode MS" pitchFamily="34" charset="-128"/>
              </a:rPr>
              <a:t> </a:t>
            </a:r>
            <a:r>
              <a:rPr lang="pl-PL" sz="3200" kern="0" dirty="0" err="1">
                <a:solidFill>
                  <a:srgbClr val="FECE59"/>
                </a:solidFill>
                <a:ea typeface="Arial Unicode MS" pitchFamily="34" charset="-128"/>
                <a:cs typeface="Arial Unicode MS" pitchFamily="34" charset="-128"/>
              </a:rPr>
              <a:t>hyc_api.lectures.read</a:t>
            </a:r>
            <a:endParaRPr lang="pl-PL" sz="3200" kern="0" dirty="0">
              <a:solidFill>
                <a:srgbClr val="FECE59"/>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pl-PL" sz="32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383337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err="1">
                <a:solidFill>
                  <a:srgbClr val="FECE59"/>
                </a:solidFill>
                <a:ea typeface="Arial Unicode MS" pitchFamily="34" charset="-128"/>
                <a:cs typeface="Arial"/>
              </a:rPr>
              <a:t>Refresh</a:t>
            </a:r>
            <a:r>
              <a:rPr lang="pl-PL" sz="4800" b="1" kern="0" dirty="0">
                <a:solidFill>
                  <a:srgbClr val="FECE59"/>
                </a:solidFill>
                <a:ea typeface="Arial Unicode MS" pitchFamily="34" charset="-128"/>
                <a:cs typeface="Arial"/>
              </a:rPr>
              <a:t> </a:t>
            </a:r>
            <a:r>
              <a:rPr lang="pl-PL" sz="4800" b="1" kern="0" dirty="0" err="1">
                <a:solidFill>
                  <a:srgbClr val="FECE59"/>
                </a:solidFill>
                <a:ea typeface="Arial Unicode MS" pitchFamily="34" charset="-128"/>
                <a:cs typeface="Arial"/>
              </a:rPr>
              <a:t>token</a:t>
            </a:r>
            <a:endParaRPr lang="en-US" sz="4800" kern="0" dirty="0">
              <a:solidFill>
                <a:srgbClr val="FFFFFF"/>
              </a:solidFill>
              <a:ea typeface="Arial Unicode MS" pitchFamily="34" charset="-128"/>
              <a:cs typeface="Arial"/>
            </a:endParaRPr>
          </a:p>
        </p:txBody>
      </p:sp>
      <p:graphicFrame>
        <p:nvGraphicFramePr>
          <p:cNvPr id="3" name="Table 2">
            <a:extLst>
              <a:ext uri="{FF2B5EF4-FFF2-40B4-BE49-F238E27FC236}">
                <a16:creationId xmlns:a16="http://schemas.microsoft.com/office/drawing/2014/main" id="{FFBEFF30-DF9F-A548-BA98-A92EE2CEC7F0}"/>
              </a:ext>
            </a:extLst>
          </p:cNvPr>
          <p:cNvGraphicFramePr>
            <a:graphicFrameLocks noGrp="1"/>
          </p:cNvGraphicFramePr>
          <p:nvPr>
            <p:extLst>
              <p:ext uri="{D42A27DB-BD31-4B8C-83A1-F6EECF244321}">
                <p14:modId xmlns:p14="http://schemas.microsoft.com/office/powerpoint/2010/main" val="1531961088"/>
              </p:ext>
            </p:extLst>
          </p:nvPr>
        </p:nvGraphicFramePr>
        <p:xfrm>
          <a:off x="2032527" y="2400300"/>
          <a:ext cx="8130118" cy="2057400"/>
        </p:xfrm>
        <a:graphic>
          <a:graphicData uri="http://schemas.openxmlformats.org/drawingml/2006/table">
            <a:tbl>
              <a:tblPr firstRow="1" bandRow="1">
                <a:tableStyleId>{3C2FFA5D-87B4-456A-9821-1D502468CF0F}</a:tableStyleId>
              </a:tblPr>
              <a:tblGrid>
                <a:gridCol w="4065059">
                  <a:extLst>
                    <a:ext uri="{9D8B030D-6E8A-4147-A177-3AD203B41FA5}">
                      <a16:colId xmlns:a16="http://schemas.microsoft.com/office/drawing/2014/main" val="2402912149"/>
                    </a:ext>
                  </a:extLst>
                </a:gridCol>
                <a:gridCol w="4065059">
                  <a:extLst>
                    <a:ext uri="{9D8B030D-6E8A-4147-A177-3AD203B41FA5}">
                      <a16:colId xmlns:a16="http://schemas.microsoft.com/office/drawing/2014/main" val="578647729"/>
                    </a:ext>
                  </a:extLst>
                </a:gridCol>
              </a:tblGrid>
              <a:tr h="370840">
                <a:tc>
                  <a:txBody>
                    <a:bodyPr/>
                    <a:lstStyle/>
                    <a:p>
                      <a:r>
                        <a:rPr lang="pl-PL" dirty="0" err="1"/>
                        <a:t>Authorization</a:t>
                      </a:r>
                      <a:r>
                        <a:rPr lang="pl-PL" dirty="0"/>
                        <a:t> </a:t>
                      </a:r>
                      <a:r>
                        <a:rPr lang="pl-PL" dirty="0" err="1"/>
                        <a:t>flow</a:t>
                      </a:r>
                      <a:endParaRPr lang="pl-PL" dirty="0"/>
                    </a:p>
                  </a:txBody>
                  <a:tcPr/>
                </a:tc>
                <a:tc>
                  <a:txBody>
                    <a:bodyPr/>
                    <a:lstStyle/>
                    <a:p>
                      <a:r>
                        <a:rPr lang="pl-PL" dirty="0"/>
                        <a:t>Może dostać refren </a:t>
                      </a:r>
                      <a:r>
                        <a:rPr lang="pl-PL" dirty="0" err="1"/>
                        <a:t>token</a:t>
                      </a:r>
                      <a:endParaRPr lang="pl-PL" dirty="0"/>
                    </a:p>
                  </a:txBody>
                  <a:tcPr/>
                </a:tc>
                <a:extLst>
                  <a:ext uri="{0D108BD9-81ED-4DB2-BD59-A6C34878D82A}">
                    <a16:rowId xmlns:a16="http://schemas.microsoft.com/office/drawing/2014/main" val="2882995435"/>
                  </a:ext>
                </a:extLst>
              </a:tr>
              <a:tr h="370840">
                <a:tc>
                  <a:txBody>
                    <a:bodyPr/>
                    <a:lstStyle/>
                    <a:p>
                      <a:r>
                        <a:rPr lang="pl-PL" dirty="0" err="1"/>
                        <a:t>Authorization</a:t>
                      </a:r>
                      <a:r>
                        <a:rPr lang="pl-PL" dirty="0"/>
                        <a:t> </a:t>
                      </a:r>
                      <a:r>
                        <a:rPr lang="pl-PL" dirty="0" err="1"/>
                        <a:t>code</a:t>
                      </a:r>
                      <a:endParaRPr lang="pl-PL" dirty="0"/>
                    </a:p>
                  </a:txBody>
                  <a:tcPr/>
                </a:tc>
                <a:tc>
                  <a:txBody>
                    <a:bodyPr/>
                    <a:lstStyle/>
                    <a:p>
                      <a:pPr algn="ctr"/>
                      <a:r>
                        <a:rPr lang="pl-PL" dirty="0"/>
                        <a:t>Tak</a:t>
                      </a:r>
                    </a:p>
                  </a:txBody>
                  <a:tcPr/>
                </a:tc>
                <a:extLst>
                  <a:ext uri="{0D108BD9-81ED-4DB2-BD59-A6C34878D82A}">
                    <a16:rowId xmlns:a16="http://schemas.microsoft.com/office/drawing/2014/main" val="4236827009"/>
                  </a:ext>
                </a:extLst>
              </a:tr>
              <a:tr h="370840">
                <a:tc>
                  <a:txBody>
                    <a:bodyPr/>
                    <a:lstStyle/>
                    <a:p>
                      <a:r>
                        <a:rPr lang="pl-PL" dirty="0" err="1"/>
                        <a:t>Implicit</a:t>
                      </a:r>
                      <a:endParaRPr lang="pl-PL" dirty="0"/>
                    </a:p>
                  </a:txBody>
                  <a:tcPr/>
                </a:tc>
                <a:tc>
                  <a:txBody>
                    <a:bodyPr/>
                    <a:lstStyle/>
                    <a:p>
                      <a:pPr algn="ctr"/>
                      <a:r>
                        <a:rPr lang="pl-PL" dirty="0"/>
                        <a:t>Nie </a:t>
                      </a:r>
                    </a:p>
                  </a:txBody>
                  <a:tcPr/>
                </a:tc>
                <a:extLst>
                  <a:ext uri="{0D108BD9-81ED-4DB2-BD59-A6C34878D82A}">
                    <a16:rowId xmlns:a16="http://schemas.microsoft.com/office/drawing/2014/main" val="3339837988"/>
                  </a:ext>
                </a:extLst>
              </a:tr>
              <a:tr h="370840">
                <a:tc>
                  <a:txBody>
                    <a:bodyPr/>
                    <a:lstStyle/>
                    <a:p>
                      <a:r>
                        <a:rPr lang="pl-PL" dirty="0"/>
                        <a:t>Client </a:t>
                      </a:r>
                      <a:r>
                        <a:rPr lang="pl-PL" dirty="0" err="1"/>
                        <a:t>credentials</a:t>
                      </a:r>
                      <a:endParaRPr lang="pl-PL" dirty="0"/>
                    </a:p>
                  </a:txBody>
                  <a:tcPr/>
                </a:tc>
                <a:tc>
                  <a:txBody>
                    <a:bodyPr/>
                    <a:lstStyle/>
                    <a:p>
                      <a:pPr algn="ctr"/>
                      <a:r>
                        <a:rPr lang="pl-PL" dirty="0"/>
                        <a:t>Tak</a:t>
                      </a:r>
                    </a:p>
                  </a:txBody>
                  <a:tcPr/>
                </a:tc>
                <a:extLst>
                  <a:ext uri="{0D108BD9-81ED-4DB2-BD59-A6C34878D82A}">
                    <a16:rowId xmlns:a16="http://schemas.microsoft.com/office/drawing/2014/main" val="1325105826"/>
                  </a:ext>
                </a:extLst>
              </a:tr>
              <a:tr h="370840">
                <a:tc>
                  <a:txBody>
                    <a:bodyPr/>
                    <a:lstStyle/>
                    <a:p>
                      <a:r>
                        <a:rPr lang="pl-PL" dirty="0"/>
                        <a:t>ROPC</a:t>
                      </a:r>
                    </a:p>
                  </a:txBody>
                  <a:tcPr/>
                </a:tc>
                <a:tc>
                  <a:txBody>
                    <a:bodyPr/>
                    <a:lstStyle/>
                    <a:p>
                      <a:pPr algn="ctr"/>
                      <a:r>
                        <a:rPr lang="pl-PL" dirty="0"/>
                        <a:t>Nie</a:t>
                      </a:r>
                    </a:p>
                  </a:txBody>
                  <a:tcPr/>
                </a:tc>
                <a:extLst>
                  <a:ext uri="{0D108BD9-81ED-4DB2-BD59-A6C34878D82A}">
                    <a16:rowId xmlns:a16="http://schemas.microsoft.com/office/drawing/2014/main" val="418630231"/>
                  </a:ext>
                </a:extLst>
              </a:tr>
            </a:tbl>
          </a:graphicData>
        </a:graphic>
      </p:graphicFrame>
    </p:spTree>
    <p:extLst>
      <p:ext uri="{BB962C8B-B14F-4D97-AF65-F5344CB8AC3E}">
        <p14:creationId xmlns:p14="http://schemas.microsoft.com/office/powerpoint/2010/main" val="4013472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0" y="284502"/>
            <a:ext cx="121951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Obsługa błędów</a:t>
            </a:r>
            <a:endParaRPr lang="en-US" sz="4800" kern="0" dirty="0">
              <a:solidFill>
                <a:srgbClr val="FFFFFF"/>
              </a:solidFill>
              <a:ea typeface="Arial Unicode MS" pitchFamily="34" charset="-128"/>
              <a:cs typeface="Arial"/>
            </a:endParaRPr>
          </a:p>
        </p:txBody>
      </p:sp>
      <p:pic>
        <p:nvPicPr>
          <p:cNvPr id="5" name="Picture 4">
            <a:extLst>
              <a:ext uri="{FF2B5EF4-FFF2-40B4-BE49-F238E27FC236}">
                <a16:creationId xmlns:a16="http://schemas.microsoft.com/office/drawing/2014/main" id="{42A78686-85E9-CA44-9624-7D4065EB9904}"/>
              </a:ext>
            </a:extLst>
          </p:cNvPr>
          <p:cNvPicPr>
            <a:picLocks noChangeAspect="1"/>
          </p:cNvPicPr>
          <p:nvPr/>
        </p:nvPicPr>
        <p:blipFill>
          <a:blip r:embed="rId3"/>
          <a:stretch>
            <a:fillRect/>
          </a:stretch>
        </p:blipFill>
        <p:spPr>
          <a:xfrm>
            <a:off x="1773382" y="1854199"/>
            <a:ext cx="3149600" cy="3149600"/>
          </a:xfrm>
          <a:prstGeom prst="rect">
            <a:avLst/>
          </a:prstGeom>
        </p:spPr>
      </p:pic>
      <p:sp>
        <p:nvSpPr>
          <p:cNvPr id="6" name="TextBox 5">
            <a:extLst>
              <a:ext uri="{FF2B5EF4-FFF2-40B4-BE49-F238E27FC236}">
                <a16:creationId xmlns:a16="http://schemas.microsoft.com/office/drawing/2014/main" id="{2C84A7D5-A211-6449-A32A-75902FD83162}"/>
              </a:ext>
            </a:extLst>
          </p:cNvPr>
          <p:cNvSpPr txBox="1"/>
          <p:nvPr/>
        </p:nvSpPr>
        <p:spPr>
          <a:xfrm>
            <a:off x="4922982" y="2413337"/>
            <a:ext cx="2837315" cy="2031325"/>
          </a:xfrm>
          <a:prstGeom prst="rect">
            <a:avLst/>
          </a:prstGeom>
          <a:noFill/>
        </p:spPr>
        <p:txBody>
          <a:bodyPr wrap="non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pl-PL" sz="2400" b="1" kern="0" dirty="0">
                <a:ea typeface="Arial Unicode MS" pitchFamily="34" charset="-128"/>
                <a:cs typeface="Arial Unicode MS" pitchFamily="34" charset="-128"/>
              </a:rPr>
              <a:t>error</a:t>
            </a:r>
          </a:p>
          <a:p>
            <a:pPr marL="285750" indent="-285750" fontAlgn="base">
              <a:spcBef>
                <a:spcPct val="50000"/>
              </a:spcBef>
              <a:spcAft>
                <a:spcPct val="0"/>
              </a:spcAft>
              <a:buClr>
                <a:srgbClr val="F0AB00"/>
              </a:buClr>
              <a:buSzPct val="80000"/>
              <a:buFont typeface="Arial" panose="020B0604020202020204" pitchFamily="34" charset="0"/>
              <a:buChar char="•"/>
            </a:pPr>
            <a:r>
              <a:rPr lang="pl-PL" sz="2400" b="1" kern="0" dirty="0" err="1">
                <a:ea typeface="Arial Unicode MS" pitchFamily="34" charset="-128"/>
                <a:cs typeface="Arial Unicode MS" pitchFamily="34" charset="-128"/>
              </a:rPr>
              <a:t>error_descirption</a:t>
            </a:r>
            <a:endParaRPr lang="pl-PL" sz="2400" b="1"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r>
              <a:rPr lang="pl-PL" sz="2400" b="1" kern="0" dirty="0" err="1">
                <a:ea typeface="Arial Unicode MS" pitchFamily="34" charset="-128"/>
                <a:cs typeface="Arial Unicode MS" pitchFamily="34" charset="-128"/>
              </a:rPr>
              <a:t>error_uri</a:t>
            </a:r>
            <a:endParaRPr lang="pl-PL" sz="2400" b="1"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r>
              <a:rPr lang="pl-PL" sz="2400" b="1" kern="0" dirty="0" err="1">
                <a:ea typeface="Arial Unicode MS" pitchFamily="34" charset="-128"/>
                <a:cs typeface="Arial Unicode MS" pitchFamily="34" charset="-128"/>
              </a:rPr>
              <a:t>state</a:t>
            </a:r>
            <a:endParaRPr lang="pl-PL" sz="2400" b="1"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85612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Obsługa błędów</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3160083" y="2444115"/>
            <a:ext cx="6078587" cy="196977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kern="0" dirty="0" err="1">
                <a:ea typeface="Arial Unicode MS" pitchFamily="34" charset="-128"/>
                <a:cs typeface="Arial Unicode MS" pitchFamily="34" charset="-128"/>
              </a:rPr>
              <a:t>https</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auth.server.com</a:t>
            </a:r>
            <a:r>
              <a:rPr lang="pl-PL" sz="3200" kern="0" dirty="0">
                <a:ea typeface="Arial Unicode MS" pitchFamily="34" charset="-128"/>
                <a:cs typeface="Arial Unicode MS" pitchFamily="34" charset="-128"/>
              </a:rPr>
              <a:t>/</a:t>
            </a:r>
            <a:r>
              <a:rPr lang="pl-PL" sz="3200" kern="0" dirty="0" err="1">
                <a:ea typeface="Arial Unicode MS" pitchFamily="34" charset="-128"/>
                <a:cs typeface="Arial Unicode MS" pitchFamily="34" charset="-128"/>
              </a:rPr>
              <a:t>authorize</a:t>
            </a:r>
            <a:r>
              <a:rPr lang="pl-PL" sz="3200" kern="0" dirty="0">
                <a:ea typeface="Arial Unicode MS" pitchFamily="34" charset="-128"/>
                <a:cs typeface="Arial Unicode MS" pitchFamily="34" charset="-128"/>
              </a:rPr>
              <a:t> </a:t>
            </a: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?error=</a:t>
            </a:r>
            <a:r>
              <a:rPr lang="pl-PL" sz="3200" kern="0" dirty="0" err="1">
                <a:ea typeface="Arial Unicode MS" pitchFamily="34" charset="-128"/>
                <a:cs typeface="Arial Unicode MS" pitchFamily="34" charset="-128"/>
              </a:rPr>
              <a:t>invalid_request</a:t>
            </a:r>
            <a:endParaRPr lang="pl-PL" sz="32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pl-PL" sz="3200" kern="0" dirty="0">
                <a:ea typeface="Arial Unicode MS" pitchFamily="34" charset="-128"/>
                <a:cs typeface="Arial Unicode MS" pitchFamily="34" charset="-128"/>
              </a:rPr>
              <a:t>	</a:t>
            </a:r>
            <a:r>
              <a:rPr lang="pl-PL" sz="3200" kern="0" dirty="0">
                <a:solidFill>
                  <a:srgbClr val="FECE59"/>
                </a:solidFill>
                <a:ea typeface="Arial Unicode MS" pitchFamily="34" charset="-128"/>
                <a:cs typeface="Arial Unicode MS" pitchFamily="34" charset="-128"/>
              </a:rPr>
              <a:t>&amp;</a:t>
            </a:r>
            <a:r>
              <a:rPr lang="pl-PL" sz="3200" kern="0" dirty="0" err="1">
                <a:solidFill>
                  <a:srgbClr val="FECE59"/>
                </a:solidFill>
                <a:ea typeface="Arial Unicode MS" pitchFamily="34" charset="-128"/>
                <a:cs typeface="Arial Unicode MS" pitchFamily="34" charset="-128"/>
              </a:rPr>
              <a:t>state</a:t>
            </a:r>
            <a:r>
              <a:rPr lang="pl-PL" sz="3200" kern="0" dirty="0">
                <a:solidFill>
                  <a:srgbClr val="FECE59"/>
                </a:solidFill>
                <a:ea typeface="Arial Unicode MS" pitchFamily="34" charset="-128"/>
                <a:cs typeface="Arial Unicode MS" pitchFamily="34" charset="-128"/>
              </a:rPr>
              <a:t>=dNjDVX9qfs</a:t>
            </a:r>
          </a:p>
        </p:txBody>
      </p:sp>
    </p:spTree>
    <p:extLst>
      <p:ext uri="{BB962C8B-B14F-4D97-AF65-F5344CB8AC3E}">
        <p14:creationId xmlns:p14="http://schemas.microsoft.com/office/powerpoint/2010/main" val="16912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84502"/>
            <a:ext cx="111967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Obsługa błędów</a:t>
            </a:r>
            <a:endParaRPr lang="en-US" sz="4800" kern="0" dirty="0">
              <a:solidFill>
                <a:srgbClr val="FFFFFF"/>
              </a:solidFill>
              <a:ea typeface="Arial Unicode MS" pitchFamily="34" charset="-128"/>
              <a:cs typeface="Arial"/>
            </a:endParaRPr>
          </a:p>
        </p:txBody>
      </p:sp>
      <p:sp>
        <p:nvSpPr>
          <p:cNvPr id="4" name="TextBox 3">
            <a:extLst>
              <a:ext uri="{FF2B5EF4-FFF2-40B4-BE49-F238E27FC236}">
                <a16:creationId xmlns:a16="http://schemas.microsoft.com/office/drawing/2014/main" id="{7AA8DAD1-0E1C-F74B-A4D8-D478BCD660BC}"/>
              </a:ext>
            </a:extLst>
          </p:cNvPr>
          <p:cNvSpPr txBox="1"/>
          <p:nvPr/>
        </p:nvSpPr>
        <p:spPr>
          <a:xfrm>
            <a:off x="1856136" y="1843752"/>
            <a:ext cx="8482900" cy="41857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pl-PL" sz="3200" dirty="0"/>
              <a:t>HTTP/1.1 400 Bad </a:t>
            </a:r>
            <a:r>
              <a:rPr lang="pl-PL" sz="3200" dirty="0" err="1"/>
              <a:t>Request</a:t>
            </a:r>
            <a:r>
              <a:rPr lang="pl-PL" sz="3200" dirty="0"/>
              <a:t> </a:t>
            </a:r>
          </a:p>
          <a:p>
            <a:pPr fontAlgn="base">
              <a:spcBef>
                <a:spcPct val="50000"/>
              </a:spcBef>
              <a:spcAft>
                <a:spcPct val="0"/>
              </a:spcAft>
              <a:buClr>
                <a:srgbClr val="F0AB00"/>
              </a:buClr>
              <a:buSzPct val="80000"/>
            </a:pPr>
            <a:r>
              <a:rPr lang="pl-PL" sz="3200" dirty="0"/>
              <a:t>Content-</a:t>
            </a:r>
            <a:r>
              <a:rPr lang="pl-PL" sz="3200" dirty="0" err="1"/>
              <a:t>Type</a:t>
            </a:r>
            <a:r>
              <a:rPr lang="pl-PL" sz="3200" dirty="0"/>
              <a:t>: </a:t>
            </a:r>
            <a:r>
              <a:rPr lang="pl-PL" sz="3200" dirty="0" err="1"/>
              <a:t>application</a:t>
            </a:r>
            <a:r>
              <a:rPr lang="pl-PL" sz="3200" dirty="0"/>
              <a:t>/</a:t>
            </a:r>
            <a:r>
              <a:rPr lang="pl-PL" sz="3200" dirty="0" err="1"/>
              <a:t>json;charset</a:t>
            </a:r>
            <a:r>
              <a:rPr lang="pl-PL" sz="3200" dirty="0"/>
              <a:t>=UTF-8 </a:t>
            </a:r>
          </a:p>
          <a:p>
            <a:pPr fontAlgn="base">
              <a:spcBef>
                <a:spcPct val="50000"/>
              </a:spcBef>
              <a:spcAft>
                <a:spcPct val="0"/>
              </a:spcAft>
              <a:buClr>
                <a:srgbClr val="F0AB00"/>
              </a:buClr>
              <a:buSzPct val="80000"/>
            </a:pPr>
            <a:r>
              <a:rPr lang="pl-PL" sz="3200" dirty="0"/>
              <a:t>Cache-Control: no-</a:t>
            </a:r>
            <a:r>
              <a:rPr lang="pl-PL" sz="3200" dirty="0" err="1"/>
              <a:t>store</a:t>
            </a:r>
            <a:r>
              <a:rPr lang="pl-PL" sz="3200" dirty="0"/>
              <a:t> </a:t>
            </a:r>
            <a:r>
              <a:rPr lang="pl-PL" sz="3200" dirty="0" err="1"/>
              <a:t>Pragma</a:t>
            </a:r>
            <a:r>
              <a:rPr lang="pl-PL" sz="3200" dirty="0"/>
              <a:t>: no-cache </a:t>
            </a:r>
          </a:p>
          <a:p>
            <a:pPr fontAlgn="base">
              <a:spcBef>
                <a:spcPct val="50000"/>
              </a:spcBef>
              <a:spcAft>
                <a:spcPct val="0"/>
              </a:spcAft>
              <a:buClr>
                <a:srgbClr val="F0AB00"/>
              </a:buClr>
              <a:buSzPct val="80000"/>
            </a:pPr>
            <a:r>
              <a:rPr lang="pl-PL" sz="3200" dirty="0"/>
              <a:t>{ </a:t>
            </a:r>
          </a:p>
          <a:p>
            <a:pPr fontAlgn="base">
              <a:spcBef>
                <a:spcPct val="50000"/>
              </a:spcBef>
              <a:spcAft>
                <a:spcPct val="0"/>
              </a:spcAft>
              <a:buClr>
                <a:srgbClr val="F0AB00"/>
              </a:buClr>
              <a:buSzPct val="80000"/>
            </a:pPr>
            <a:r>
              <a:rPr lang="pl-PL" sz="3200" dirty="0"/>
              <a:t>	"error":"</a:t>
            </a:r>
            <a:r>
              <a:rPr lang="pl-PL" sz="3200" dirty="0" err="1"/>
              <a:t>invalid_request</a:t>
            </a:r>
            <a:r>
              <a:rPr lang="pl-PL" sz="3200" dirty="0"/>
              <a:t>”</a:t>
            </a:r>
          </a:p>
          <a:p>
            <a:pPr fontAlgn="base">
              <a:spcBef>
                <a:spcPct val="50000"/>
              </a:spcBef>
              <a:spcAft>
                <a:spcPct val="0"/>
              </a:spcAft>
              <a:buClr>
                <a:srgbClr val="F0AB00"/>
              </a:buClr>
              <a:buSzPct val="80000"/>
            </a:pPr>
            <a:r>
              <a:rPr lang="pl-PL" sz="3200" dirty="0"/>
              <a:t> }</a:t>
            </a:r>
            <a:endParaRPr lang="pl-PL" sz="3200" kern="0" dirty="0">
              <a:solidFill>
                <a:srgbClr val="FECE59"/>
              </a:solidFill>
              <a:ea typeface="Arial Unicode MS" pitchFamily="34" charset="-128"/>
              <a:cs typeface="Arial Unicode MS" pitchFamily="34" charset="-128"/>
            </a:endParaRPr>
          </a:p>
        </p:txBody>
      </p:sp>
    </p:spTree>
    <p:extLst>
      <p:ext uri="{BB962C8B-B14F-4D97-AF65-F5344CB8AC3E}">
        <p14:creationId xmlns:p14="http://schemas.microsoft.com/office/powerpoint/2010/main" val="324244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0" y="284502"/>
            <a:ext cx="121951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dirty="0">
                <a:solidFill>
                  <a:srgbClr val="FECE59"/>
                </a:solidFill>
                <a:ea typeface="Arial Unicode MS" pitchFamily="34" charset="-128"/>
                <a:cs typeface="Arial"/>
              </a:rPr>
              <a:t>Typy błędów</a:t>
            </a:r>
            <a:endParaRPr lang="en-US" sz="4800" kern="0" dirty="0">
              <a:solidFill>
                <a:srgbClr val="FFFFFF"/>
              </a:solidFill>
              <a:ea typeface="Arial Unicode MS" pitchFamily="34" charset="-128"/>
              <a:cs typeface="Arial"/>
            </a:endParaRPr>
          </a:p>
        </p:txBody>
      </p:sp>
      <p:pic>
        <p:nvPicPr>
          <p:cNvPr id="5" name="Picture 4">
            <a:extLst>
              <a:ext uri="{FF2B5EF4-FFF2-40B4-BE49-F238E27FC236}">
                <a16:creationId xmlns:a16="http://schemas.microsoft.com/office/drawing/2014/main" id="{42A78686-85E9-CA44-9624-7D4065EB9904}"/>
              </a:ext>
            </a:extLst>
          </p:cNvPr>
          <p:cNvPicPr>
            <a:picLocks noChangeAspect="1"/>
          </p:cNvPicPr>
          <p:nvPr/>
        </p:nvPicPr>
        <p:blipFill>
          <a:blip r:embed="rId3"/>
          <a:stretch>
            <a:fillRect/>
          </a:stretch>
        </p:blipFill>
        <p:spPr>
          <a:xfrm>
            <a:off x="991521" y="1864479"/>
            <a:ext cx="3149600" cy="3149600"/>
          </a:xfrm>
          <a:prstGeom prst="rect">
            <a:avLst/>
          </a:prstGeom>
        </p:spPr>
      </p:pic>
      <p:sp>
        <p:nvSpPr>
          <p:cNvPr id="6" name="TextBox 5">
            <a:extLst>
              <a:ext uri="{FF2B5EF4-FFF2-40B4-BE49-F238E27FC236}">
                <a16:creationId xmlns:a16="http://schemas.microsoft.com/office/drawing/2014/main" id="{2C84A7D5-A211-6449-A32A-75902FD83162}"/>
              </a:ext>
            </a:extLst>
          </p:cNvPr>
          <p:cNvSpPr txBox="1"/>
          <p:nvPr/>
        </p:nvSpPr>
        <p:spPr>
          <a:xfrm>
            <a:off x="4141121" y="1864479"/>
            <a:ext cx="3912931" cy="3139321"/>
          </a:xfrm>
          <a:prstGeom prst="rect">
            <a:avLst/>
          </a:prstGeom>
          <a:noFill/>
        </p:spPr>
        <p:txBody>
          <a:bodyPr wrap="non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err="1"/>
              <a:t>invalid_request</a:t>
            </a:r>
            <a:endParaRPr lang="pl-PL" sz="2400" b="1" dirty="0"/>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err="1"/>
              <a:t>invalid_client</a:t>
            </a:r>
            <a:r>
              <a:rPr lang="pl-PL" sz="2400" b="1" dirty="0"/>
              <a:t> (401)</a:t>
            </a:r>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err="1"/>
              <a:t>invalid_grant</a:t>
            </a:r>
            <a:endParaRPr lang="pl-PL" sz="2400" b="1" dirty="0"/>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err="1"/>
              <a:t>unauthorized_client</a:t>
            </a:r>
            <a:endParaRPr lang="pl-PL" sz="2400" b="1" dirty="0"/>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err="1"/>
              <a:t>unsupported_grant_type</a:t>
            </a:r>
            <a:endParaRPr lang="pl-PL" sz="2400" b="1" dirty="0"/>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err="1"/>
              <a:t>invalid_scope</a:t>
            </a:r>
            <a:endParaRPr lang="pl-PL" sz="2400" b="1"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8564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0" y="284502"/>
            <a:ext cx="121951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4800" b="1" kern="0">
                <a:solidFill>
                  <a:srgbClr val="FECE59"/>
                </a:solidFill>
                <a:ea typeface="Arial Unicode MS" pitchFamily="34" charset="-128"/>
                <a:cs typeface="Arial"/>
              </a:rPr>
              <a:t>Co dalej?</a:t>
            </a:r>
            <a:endParaRPr lang="en-US" sz="4800" kern="0" dirty="0">
              <a:solidFill>
                <a:srgbClr val="FFFFFF"/>
              </a:solidFill>
              <a:ea typeface="Arial Unicode MS" pitchFamily="34" charset="-128"/>
              <a:cs typeface="Arial"/>
            </a:endParaRPr>
          </a:p>
        </p:txBody>
      </p:sp>
      <p:pic>
        <p:nvPicPr>
          <p:cNvPr id="4" name="Picture 3">
            <a:extLst>
              <a:ext uri="{FF2B5EF4-FFF2-40B4-BE49-F238E27FC236}">
                <a16:creationId xmlns:a16="http://schemas.microsoft.com/office/drawing/2014/main" id="{2A5379B4-2F94-7F4C-91BD-F4943701C128}"/>
              </a:ext>
            </a:extLst>
          </p:cNvPr>
          <p:cNvPicPr>
            <a:picLocks noChangeAspect="1"/>
          </p:cNvPicPr>
          <p:nvPr/>
        </p:nvPicPr>
        <p:blipFill>
          <a:blip r:embed="rId3"/>
          <a:stretch>
            <a:fillRect/>
          </a:stretch>
        </p:blipFill>
        <p:spPr>
          <a:xfrm>
            <a:off x="-497176" y="1904999"/>
            <a:ext cx="3048000" cy="3048000"/>
          </a:xfrm>
          <a:prstGeom prst="rect">
            <a:avLst/>
          </a:prstGeom>
        </p:spPr>
      </p:pic>
      <p:sp>
        <p:nvSpPr>
          <p:cNvPr id="9" name="TextBox 8">
            <a:extLst>
              <a:ext uri="{FF2B5EF4-FFF2-40B4-BE49-F238E27FC236}">
                <a16:creationId xmlns:a16="http://schemas.microsoft.com/office/drawing/2014/main" id="{0056D2E3-1305-3148-AA5B-D271EDD0CD9B}"/>
              </a:ext>
            </a:extLst>
          </p:cNvPr>
          <p:cNvSpPr txBox="1"/>
          <p:nvPr/>
        </p:nvSpPr>
        <p:spPr>
          <a:xfrm>
            <a:off x="2227551" y="1443795"/>
            <a:ext cx="9672520" cy="5909310"/>
          </a:xfrm>
          <a:prstGeom prst="rect">
            <a:avLst/>
          </a:prstGeom>
          <a:noFill/>
        </p:spPr>
        <p:txBody>
          <a:bodyPr wrap="non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a:t>Open ID Connect </a:t>
            </a:r>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a:t>RFC 7636: Proof </a:t>
            </a:r>
            <a:r>
              <a:rPr lang="pl-PL" sz="2400" b="1" dirty="0" err="1"/>
              <a:t>Key</a:t>
            </a:r>
            <a:r>
              <a:rPr lang="pl-PL" sz="2400" b="1" dirty="0"/>
              <a:t> for </a:t>
            </a:r>
            <a:r>
              <a:rPr lang="pl-PL" sz="2400" b="1" dirty="0" err="1"/>
              <a:t>Code</a:t>
            </a:r>
            <a:r>
              <a:rPr lang="pl-PL" sz="2400" b="1" dirty="0"/>
              <a:t> Exchange</a:t>
            </a:r>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a:t>RFC 8252: </a:t>
            </a:r>
            <a:r>
              <a:rPr lang="pl-PL" sz="2400" b="1" dirty="0" err="1"/>
              <a:t>OAuth</a:t>
            </a:r>
            <a:r>
              <a:rPr lang="pl-PL" sz="2400" b="1" dirty="0"/>
              <a:t> 2.0 for Mobile and Native </a:t>
            </a:r>
            <a:r>
              <a:rPr lang="pl-PL" sz="2400" b="1" dirty="0" err="1"/>
              <a:t>Apps</a:t>
            </a:r>
            <a:endParaRPr lang="pl-PL" sz="2400" b="1" dirty="0"/>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a:t>RFC 8626: </a:t>
            </a:r>
            <a:r>
              <a:rPr lang="pl-PL" sz="2400" b="1" dirty="0" err="1"/>
              <a:t>OAuth</a:t>
            </a:r>
            <a:r>
              <a:rPr lang="pl-PL" sz="2400" b="1" dirty="0"/>
              <a:t> 2.0 Device </a:t>
            </a:r>
            <a:r>
              <a:rPr lang="pl-PL" sz="2400" b="1" dirty="0" err="1"/>
              <a:t>Authorization</a:t>
            </a:r>
            <a:r>
              <a:rPr lang="pl-PL" sz="2400" b="1" dirty="0"/>
              <a:t> Grant</a:t>
            </a:r>
          </a:p>
          <a:p>
            <a:pPr marL="285750" indent="-285750" fontAlgn="base">
              <a:spcBef>
                <a:spcPct val="50000"/>
              </a:spcBef>
              <a:spcAft>
                <a:spcPct val="0"/>
              </a:spcAft>
              <a:buClr>
                <a:srgbClr val="F0AB00"/>
              </a:buClr>
              <a:buSzPct val="80000"/>
              <a:buFont typeface="Arial" panose="020B0604020202020204" pitchFamily="34" charset="0"/>
              <a:buChar char="•"/>
            </a:pPr>
            <a:r>
              <a:rPr lang="pl-PL" sz="2400" b="1" kern="0" dirty="0">
                <a:ea typeface="Arial Unicode MS" pitchFamily="34" charset="-128"/>
                <a:cs typeface="Arial Unicode MS" pitchFamily="34" charset="-128"/>
              </a:rPr>
              <a:t>RFC 8414: </a:t>
            </a:r>
            <a:r>
              <a:rPr lang="pl-PL" sz="2400" b="1" kern="0" dirty="0" err="1">
                <a:ea typeface="Arial Unicode MS" pitchFamily="34" charset="-128"/>
                <a:cs typeface="Arial Unicode MS" pitchFamily="34" charset="-128"/>
              </a:rPr>
              <a:t>Authorization</a:t>
            </a:r>
            <a:r>
              <a:rPr lang="pl-PL" sz="2400" b="1" kern="0" dirty="0">
                <a:ea typeface="Arial Unicode MS" pitchFamily="34" charset="-128"/>
                <a:cs typeface="Arial Unicode MS" pitchFamily="34" charset="-128"/>
              </a:rPr>
              <a:t> Server </a:t>
            </a:r>
            <a:r>
              <a:rPr lang="pl-PL" sz="2400" b="1" kern="0" dirty="0" err="1">
                <a:ea typeface="Arial Unicode MS" pitchFamily="34" charset="-128"/>
                <a:cs typeface="Arial Unicode MS" pitchFamily="34" charset="-128"/>
              </a:rPr>
              <a:t>Metadata</a:t>
            </a:r>
            <a:endParaRPr lang="pl-PL" sz="2400" b="1"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a:t>RFC 6819: </a:t>
            </a:r>
            <a:r>
              <a:rPr lang="pl-PL" sz="2400" b="1" dirty="0" err="1"/>
              <a:t>OAuth</a:t>
            </a:r>
            <a:r>
              <a:rPr lang="pl-PL" sz="2400" b="1" dirty="0"/>
              <a:t> 2.0 </a:t>
            </a:r>
            <a:r>
              <a:rPr lang="pl-PL" sz="2400" b="1" dirty="0" err="1"/>
              <a:t>Threat</a:t>
            </a:r>
            <a:r>
              <a:rPr lang="pl-PL" sz="2400" b="1" dirty="0"/>
              <a:t> Model and Security </a:t>
            </a:r>
            <a:r>
              <a:rPr lang="pl-PL" sz="2400" b="1" dirty="0" err="1"/>
              <a:t>Considerations</a:t>
            </a:r>
            <a:r>
              <a:rPr lang="pl-PL" sz="2400" b="1" dirty="0"/>
              <a:t> </a:t>
            </a:r>
          </a:p>
          <a:p>
            <a:pPr marL="285750" indent="-285750" fontAlgn="base">
              <a:spcBef>
                <a:spcPct val="50000"/>
              </a:spcBef>
              <a:spcAft>
                <a:spcPct val="0"/>
              </a:spcAft>
              <a:buClr>
                <a:srgbClr val="F0AB00"/>
              </a:buClr>
              <a:buSzPct val="80000"/>
              <a:buFont typeface="Arial" panose="020B0604020202020204" pitchFamily="34" charset="0"/>
              <a:buChar char="•"/>
            </a:pPr>
            <a:r>
              <a:rPr lang="pl-PL" sz="2400" b="1" dirty="0"/>
              <a:t>RFC 7522: Security </a:t>
            </a:r>
            <a:r>
              <a:rPr lang="pl-PL" sz="2400" b="1" dirty="0" err="1"/>
              <a:t>Assertion</a:t>
            </a:r>
            <a:r>
              <a:rPr lang="pl-PL" sz="2400" b="1" dirty="0"/>
              <a:t> </a:t>
            </a:r>
            <a:r>
              <a:rPr lang="pl-PL" sz="2400" b="1" dirty="0" err="1"/>
              <a:t>Markup</a:t>
            </a:r>
            <a:r>
              <a:rPr lang="pl-PL" sz="2400" b="1" dirty="0"/>
              <a:t> Language (SAML) 2.0 </a:t>
            </a:r>
          </a:p>
          <a:p>
            <a:pPr fontAlgn="base">
              <a:spcBef>
                <a:spcPct val="50000"/>
              </a:spcBef>
              <a:spcAft>
                <a:spcPct val="0"/>
              </a:spcAft>
              <a:buClr>
                <a:srgbClr val="F0AB00"/>
              </a:buClr>
              <a:buSzPct val="80000"/>
            </a:pPr>
            <a:r>
              <a:rPr lang="pl-PL" sz="2400" b="1" dirty="0"/>
              <a:t>	Profile for </a:t>
            </a:r>
            <a:r>
              <a:rPr lang="pl-PL" sz="2400" b="1" dirty="0" err="1"/>
              <a:t>OAuth</a:t>
            </a:r>
            <a:r>
              <a:rPr lang="pl-PL" sz="2400" b="1" dirty="0"/>
              <a:t> 2.0 Client </a:t>
            </a:r>
            <a:r>
              <a:rPr lang="pl-PL" sz="2400" b="1" dirty="0" err="1"/>
              <a:t>Authentication</a:t>
            </a:r>
            <a:r>
              <a:rPr lang="pl-PL" sz="2400" b="1" dirty="0"/>
              <a:t> </a:t>
            </a:r>
          </a:p>
          <a:p>
            <a:pPr fontAlgn="base">
              <a:spcBef>
                <a:spcPct val="50000"/>
              </a:spcBef>
              <a:spcAft>
                <a:spcPct val="0"/>
              </a:spcAft>
              <a:buClr>
                <a:srgbClr val="F0AB00"/>
              </a:buClr>
              <a:buSzPct val="80000"/>
            </a:pPr>
            <a:r>
              <a:rPr lang="pl-PL" sz="2400" b="1" dirty="0"/>
              <a:t>	and </a:t>
            </a:r>
            <a:r>
              <a:rPr lang="pl-PL" sz="2400" b="1" dirty="0" err="1"/>
              <a:t>Authorization</a:t>
            </a:r>
            <a:r>
              <a:rPr lang="pl-PL" sz="2400" b="1" dirty="0"/>
              <a:t> </a:t>
            </a:r>
            <a:r>
              <a:rPr lang="pl-PL" sz="2400" b="1" dirty="0" err="1"/>
              <a:t>Grants</a:t>
            </a:r>
            <a:endParaRPr lang="pl-PL" sz="2400" b="1" dirty="0"/>
          </a:p>
          <a:p>
            <a:pPr marL="285750" indent="-285750" fontAlgn="base">
              <a:spcBef>
                <a:spcPct val="50000"/>
              </a:spcBef>
              <a:spcAft>
                <a:spcPct val="0"/>
              </a:spcAft>
              <a:buClr>
                <a:srgbClr val="F0AB00"/>
              </a:buClr>
              <a:buSzPct val="80000"/>
              <a:buFont typeface="Arial" panose="020B0604020202020204" pitchFamily="34" charset="0"/>
              <a:buChar char="•"/>
            </a:pPr>
            <a:endParaRPr lang="pl-PL" sz="2400" b="1" dirty="0"/>
          </a:p>
          <a:p>
            <a:pPr marL="285750" indent="-285750" fontAlgn="base">
              <a:spcBef>
                <a:spcPct val="50000"/>
              </a:spcBef>
              <a:spcAft>
                <a:spcPct val="0"/>
              </a:spcAft>
              <a:buClr>
                <a:srgbClr val="F0AB00"/>
              </a:buClr>
              <a:buSzPct val="80000"/>
              <a:buFont typeface="Arial" panose="020B0604020202020204" pitchFamily="34" charset="0"/>
              <a:buChar char="•"/>
            </a:pPr>
            <a:endParaRPr lang="pl-PL" sz="2400" b="1"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15428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499219" y="2998113"/>
            <a:ext cx="1119673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lang="pl-PL" sz="5000" b="1" kern="0" dirty="0">
                <a:solidFill>
                  <a:srgbClr val="FECE59"/>
                </a:solidFill>
                <a:ea typeface="Arial Unicode MS" pitchFamily="34" charset="-128"/>
                <a:cs typeface="Arial"/>
              </a:rPr>
              <a:t>Pytania?</a:t>
            </a:r>
            <a:endParaRPr kumimoji="0" lang="en-US" sz="50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214186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A7867F-0534-429C-824B-C108330B4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236" y="284721"/>
            <a:ext cx="1403806" cy="932528"/>
          </a:xfrm>
          <a:prstGeom prst="rect">
            <a:avLst/>
          </a:prstGeom>
        </p:spPr>
      </p:pic>
      <p:sp>
        <p:nvSpPr>
          <p:cNvPr id="7" name="TextBox 6">
            <a:extLst>
              <a:ext uri="{FF2B5EF4-FFF2-40B4-BE49-F238E27FC236}">
                <a16:creationId xmlns:a16="http://schemas.microsoft.com/office/drawing/2014/main" id="{EF7D9BBD-B3BB-4806-9035-C8CF0E7206E7}"/>
              </a:ext>
            </a:extLst>
          </p:cNvPr>
          <p:cNvSpPr txBox="1"/>
          <p:nvPr/>
        </p:nvSpPr>
        <p:spPr>
          <a:xfrm>
            <a:off x="6731907" y="3159591"/>
            <a:ext cx="395132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base" latinLnBrk="0" hangingPunct="1">
              <a:lnSpc>
                <a:spcPct val="100000"/>
              </a:lnSpc>
              <a:spcBef>
                <a:spcPts val="0"/>
              </a:spcBef>
              <a:spcAft>
                <a:spcPts val="0"/>
              </a:spcAft>
              <a:buClr>
                <a:srgbClr val="F0AB00"/>
              </a:buClr>
              <a:buSzPct val="80000"/>
              <a:buFontTx/>
              <a:buNone/>
              <a:tabLst/>
              <a:defRPr/>
            </a:pPr>
            <a:r>
              <a:rPr kumimoji="0" lang="pl-PL" sz="2400" b="1" i="0" u="none" strike="noStrike" kern="0" cap="none" spc="0" normalizeH="0" baseline="0" noProof="0" dirty="0">
                <a:ln>
                  <a:noFill/>
                </a:ln>
                <a:solidFill>
                  <a:srgbClr val="FFFFFF"/>
                </a:solidFill>
                <a:effectLst/>
                <a:uLnTx/>
                <a:uFillTx/>
                <a:ea typeface="Arial Unicode MS" pitchFamily="34" charset="-128"/>
                <a:cs typeface="Arial Unicode MS" pitchFamily="34" charset="-128"/>
              </a:rPr>
              <a:t>Tomasz Miler</a:t>
            </a:r>
          </a:p>
          <a:p>
            <a:pPr lvl="0" defTabSz="914400" fontAlgn="base">
              <a:buClr>
                <a:srgbClr val="F0AB00"/>
              </a:buClr>
              <a:buSzPct val="80000"/>
              <a:defRPr/>
            </a:pPr>
            <a:r>
              <a:rPr lang="pl-PL" sz="1800" b="1" kern="0" dirty="0">
                <a:solidFill>
                  <a:srgbClr val="FFFFFF"/>
                </a:solidFill>
                <a:ea typeface="Arial Unicode MS" pitchFamily="34" charset="-128"/>
                <a:cs typeface="Arial Unicode MS" pitchFamily="34" charset="-128"/>
              </a:rPr>
              <a:t>Senior Software </a:t>
            </a:r>
            <a:r>
              <a:rPr lang="pl-PL" sz="1800" b="1" kern="0" dirty="0" err="1">
                <a:solidFill>
                  <a:srgbClr val="FFFFFF"/>
                </a:solidFill>
                <a:ea typeface="Arial Unicode MS" pitchFamily="34" charset="-128"/>
                <a:cs typeface="Arial Unicode MS" pitchFamily="34" charset="-128"/>
              </a:rPr>
              <a:t>Engineer</a:t>
            </a:r>
            <a:endParaRPr kumimoji="0" lang="en-US" sz="1800" b="0" i="0" u="none" strike="noStrike" kern="0" cap="none" spc="0" normalizeH="0" baseline="0" noProof="0" dirty="0">
              <a:ln>
                <a:noFill/>
              </a:ln>
              <a:solidFill>
                <a:srgbClr val="FFFFFF"/>
              </a:solidFill>
              <a:effectLst/>
              <a:uLnTx/>
              <a:uFillTx/>
              <a:ea typeface="Arial Unicode MS" pitchFamily="34" charset="-128"/>
              <a:cs typeface="Arial"/>
            </a:endParaRPr>
          </a:p>
        </p:txBody>
      </p:sp>
      <p:pic>
        <p:nvPicPr>
          <p:cNvPr id="11" name="Picture 10">
            <a:extLst>
              <a:ext uri="{FF2B5EF4-FFF2-40B4-BE49-F238E27FC236}">
                <a16:creationId xmlns:a16="http://schemas.microsoft.com/office/drawing/2014/main" id="{0C919FD0-DED5-C04A-AE29-BBC633853432}"/>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21696" r="19037" b="31151"/>
          <a:stretch/>
        </p:blipFill>
        <p:spPr>
          <a:xfrm>
            <a:off x="3215584" y="1929691"/>
            <a:ext cx="2625361" cy="2998617"/>
          </a:xfrm>
          <a:prstGeom prst="rect">
            <a:avLst/>
          </a:prstGeom>
        </p:spPr>
      </p:pic>
      <p:sp>
        <p:nvSpPr>
          <p:cNvPr id="9" name="TextBox 8">
            <a:extLst>
              <a:ext uri="{FF2B5EF4-FFF2-40B4-BE49-F238E27FC236}">
                <a16:creationId xmlns:a16="http://schemas.microsoft.com/office/drawing/2014/main" id="{A1F3D40C-24E1-DB4A-9BBB-DF0BA06D32C4}"/>
              </a:ext>
            </a:extLst>
          </p:cNvPr>
          <p:cNvSpPr txBox="1"/>
          <p:nvPr/>
        </p:nvSpPr>
        <p:spPr>
          <a:xfrm>
            <a:off x="301581" y="508525"/>
            <a:ext cx="111967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3200" b="1" i="0" u="none" strike="noStrike" kern="0" cap="none" spc="0" normalizeH="0" baseline="0" noProof="0" dirty="0">
                <a:ln>
                  <a:noFill/>
                </a:ln>
                <a:solidFill>
                  <a:srgbClr val="FECE59"/>
                </a:solidFill>
                <a:effectLst/>
                <a:uLnTx/>
                <a:uFillTx/>
                <a:ea typeface="Arial Unicode MS" pitchFamily="34" charset="-128"/>
                <a:cs typeface="Arial"/>
              </a:rPr>
              <a:t>Kim </a:t>
            </a:r>
            <a:r>
              <a:rPr kumimoji="0" lang="pl-PL" sz="3200" b="1" i="0" u="none" strike="noStrike" kern="0" cap="none" spc="0" normalizeH="0" baseline="0" noProof="0" dirty="0" err="1">
                <a:ln>
                  <a:noFill/>
                </a:ln>
                <a:solidFill>
                  <a:srgbClr val="FECE59"/>
                </a:solidFill>
                <a:effectLst/>
                <a:uLnTx/>
                <a:uFillTx/>
                <a:ea typeface="Arial Unicode MS" pitchFamily="34" charset="-128"/>
                <a:cs typeface="Arial"/>
              </a:rPr>
              <a:t>jeste</a:t>
            </a:r>
            <a:r>
              <a:rPr lang="pl-PL" sz="3200" b="1" kern="0" dirty="0">
                <a:solidFill>
                  <a:srgbClr val="FECE59"/>
                </a:solidFill>
                <a:ea typeface="Arial Unicode MS" pitchFamily="34" charset="-128"/>
                <a:cs typeface="Arial"/>
              </a:rPr>
              <a:t>m?</a:t>
            </a:r>
            <a:endParaRPr kumimoji="0" lang="en-US" sz="4000" b="0" i="0" u="none" strike="noStrike" kern="0" cap="none" spc="0" normalizeH="0" baseline="0" noProof="0" dirty="0">
              <a:ln>
                <a:noFill/>
              </a:ln>
              <a:solidFill>
                <a:srgbClr val="FFFFFF"/>
              </a:solidFill>
              <a:effectLst/>
              <a:uLnTx/>
              <a:uFillTx/>
              <a:ea typeface="Arial Unicode MS" pitchFamily="34" charset="-128"/>
              <a:cs typeface="Arial"/>
            </a:endParaRPr>
          </a:p>
        </p:txBody>
      </p:sp>
    </p:spTree>
    <p:extLst>
      <p:ext uri="{BB962C8B-B14F-4D97-AF65-F5344CB8AC3E}">
        <p14:creationId xmlns:p14="http://schemas.microsoft.com/office/powerpoint/2010/main" val="2118753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CCB7-8DCA-4497-ACC5-878C3C9EFBAE}"/>
              </a:ext>
            </a:extLst>
          </p:cNvPr>
          <p:cNvSpPr>
            <a:spLocks noGrp="1"/>
          </p:cNvSpPr>
          <p:nvPr>
            <p:ph type="ctrTitle"/>
          </p:nvPr>
        </p:nvSpPr>
        <p:spPr/>
        <p:txBody>
          <a:bodyPr/>
          <a:lstStyle/>
          <a:p>
            <a:r>
              <a:rPr lang="pl-PL" err="1"/>
              <a:t>Thank</a:t>
            </a:r>
            <a:r>
              <a:rPr lang="pl-PL"/>
              <a:t> </a:t>
            </a:r>
            <a:r>
              <a:rPr lang="pl-PL" err="1"/>
              <a:t>you</a:t>
            </a:r>
            <a:r>
              <a:rPr lang="pl-PL"/>
              <a:t>.</a:t>
            </a:r>
          </a:p>
        </p:txBody>
      </p:sp>
      <p:pic>
        <p:nvPicPr>
          <p:cNvPr id="4" name="Picture 3">
            <a:extLst>
              <a:ext uri="{FF2B5EF4-FFF2-40B4-BE49-F238E27FC236}">
                <a16:creationId xmlns:a16="http://schemas.microsoft.com/office/drawing/2014/main" id="{D6FE6D56-8565-44F9-8B81-FF199770F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877" y="574745"/>
            <a:ext cx="6738491" cy="4476283"/>
          </a:xfrm>
          <a:prstGeom prst="rect">
            <a:avLst/>
          </a:prstGeom>
        </p:spPr>
      </p:pic>
      <p:pic>
        <p:nvPicPr>
          <p:cNvPr id="6" name="Picture 5">
            <a:extLst>
              <a:ext uri="{FF2B5EF4-FFF2-40B4-BE49-F238E27FC236}">
                <a16:creationId xmlns:a16="http://schemas.microsoft.com/office/drawing/2014/main" id="{8585063E-760D-934E-8740-FFDD9D207577}"/>
              </a:ext>
            </a:extLst>
          </p:cNvPr>
          <p:cNvPicPr>
            <a:picLocks noChangeAspect="1"/>
          </p:cNvPicPr>
          <p:nvPr/>
        </p:nvPicPr>
        <p:blipFill>
          <a:blip r:embed="rId4"/>
          <a:stretch>
            <a:fillRect/>
          </a:stretch>
        </p:blipFill>
        <p:spPr>
          <a:xfrm>
            <a:off x="691145" y="3913284"/>
            <a:ext cx="2527300" cy="2527300"/>
          </a:xfrm>
          <a:prstGeom prst="rect">
            <a:avLst/>
          </a:prstGeom>
        </p:spPr>
      </p:pic>
      <p:sp>
        <p:nvSpPr>
          <p:cNvPr id="7" name="TextBox 6">
            <a:extLst>
              <a:ext uri="{FF2B5EF4-FFF2-40B4-BE49-F238E27FC236}">
                <a16:creationId xmlns:a16="http://schemas.microsoft.com/office/drawing/2014/main" id="{6482D3D2-22E0-E34C-B395-B1DF1A063396}"/>
              </a:ext>
            </a:extLst>
          </p:cNvPr>
          <p:cNvSpPr txBox="1"/>
          <p:nvPr/>
        </p:nvSpPr>
        <p:spPr>
          <a:xfrm>
            <a:off x="204316" y="3172408"/>
            <a:ext cx="4557338" cy="1246495"/>
          </a:xfrm>
          <a:prstGeom prst="rect">
            <a:avLst/>
          </a:prstGeom>
          <a:noFill/>
        </p:spPr>
        <p:txBody>
          <a:bodyPr wrap="none" lIns="0" tIns="0" rIns="0" bIns="0" rtlCol="0">
            <a:spAutoFit/>
          </a:bodyPr>
          <a:lstStyle/>
          <a:p>
            <a:r>
              <a:rPr lang="pl-PL" dirty="0" err="1"/>
              <a:t>Diploma</a:t>
            </a:r>
            <a:r>
              <a:rPr lang="pl-PL" dirty="0"/>
              <a:t> Student / Intern </a:t>
            </a:r>
            <a:r>
              <a:rPr lang="pl-PL" dirty="0" err="1"/>
              <a:t>Engineer</a:t>
            </a:r>
            <a:r>
              <a:rPr lang="pl-PL" dirty="0"/>
              <a:t> Job</a:t>
            </a:r>
          </a:p>
          <a:p>
            <a:pPr fontAlgn="ctr"/>
            <a:r>
              <a:rPr lang="pl-PL" dirty="0" err="1"/>
              <a:t>Apply</a:t>
            </a:r>
            <a:r>
              <a:rPr lang="pl-PL" dirty="0"/>
              <a:t> </a:t>
            </a:r>
            <a:r>
              <a:rPr lang="pl-PL" dirty="0" err="1"/>
              <a:t>now</a:t>
            </a:r>
            <a:r>
              <a:rPr lang="pl-PL" dirty="0"/>
              <a:t>: </a:t>
            </a:r>
          </a:p>
          <a:p>
            <a:br>
              <a:rPr lang="pl-PL" sz="1800" dirty="0"/>
            </a:br>
            <a:endParaRPr lang="pl-PL"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329944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301581" y="508525"/>
            <a:ext cx="54547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fontAlgn="base">
              <a:buClr>
                <a:srgbClr val="F0AB00"/>
              </a:buClr>
              <a:buSzPct val="80000"/>
              <a:defRPr/>
            </a:pPr>
            <a:r>
              <a:rPr kumimoji="0" lang="pl-PL" sz="3200" b="1" i="0" u="none" strike="noStrike" kern="0" cap="none" spc="0" normalizeH="0" baseline="0" noProof="0" dirty="0">
                <a:ln>
                  <a:noFill/>
                </a:ln>
                <a:solidFill>
                  <a:srgbClr val="FECE59"/>
                </a:solidFill>
                <a:effectLst/>
                <a:uLnTx/>
                <a:uFillTx/>
                <a:ea typeface="Arial Unicode MS" pitchFamily="34" charset="-128"/>
                <a:cs typeface="Arial"/>
              </a:rPr>
              <a:t>Agenda</a:t>
            </a:r>
            <a:endParaRPr kumimoji="0" lang="en-US" sz="40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3" name="Rectangle 2">
            <a:extLst>
              <a:ext uri="{FF2B5EF4-FFF2-40B4-BE49-F238E27FC236}">
                <a16:creationId xmlns:a16="http://schemas.microsoft.com/office/drawing/2014/main" id="{42D43E85-0B57-4418-878F-30393E76E3A6}"/>
              </a:ext>
            </a:extLst>
          </p:cNvPr>
          <p:cNvSpPr/>
          <p:nvPr/>
        </p:nvSpPr>
        <p:spPr>
          <a:xfrm>
            <a:off x="242443" y="1400093"/>
            <a:ext cx="10397847" cy="2677656"/>
          </a:xfrm>
          <a:prstGeom prst="rect">
            <a:avLst/>
          </a:prstGeom>
        </p:spPr>
        <p:txBody>
          <a:bodyPr wrap="square">
            <a:spAutoFit/>
          </a:bodyPr>
          <a:lstStyle/>
          <a:p>
            <a:r>
              <a:rPr lang="pl-PL" sz="2800" b="1" kern="0" dirty="0">
                <a:ea typeface="Arial Unicode MS" pitchFamily="34" charset="-128"/>
                <a:cs typeface="Arial"/>
              </a:rPr>
              <a:t>Problem autoryzacji API</a:t>
            </a:r>
          </a:p>
          <a:p>
            <a:r>
              <a:rPr lang="pl-PL" sz="2800" b="1" dirty="0"/>
              <a:t>Poprzednie rozwiązania</a:t>
            </a:r>
          </a:p>
          <a:p>
            <a:r>
              <a:rPr lang="pl-PL" sz="2800" b="1" dirty="0"/>
              <a:t>Autentykacja vs Autoryzacja</a:t>
            </a:r>
          </a:p>
          <a:p>
            <a:r>
              <a:rPr lang="pl-PL" sz="2800" b="1" dirty="0" err="1"/>
              <a:t>OAuth</a:t>
            </a:r>
            <a:r>
              <a:rPr lang="pl-PL" sz="2800" b="1" dirty="0"/>
              <a:t> 2.0</a:t>
            </a:r>
          </a:p>
          <a:p>
            <a:r>
              <a:rPr lang="pl-PL" sz="2800" b="1" dirty="0"/>
              <a:t>Obsługa błędów</a:t>
            </a:r>
          </a:p>
          <a:p>
            <a:r>
              <a:rPr lang="pl-PL" sz="2800" b="1" dirty="0"/>
              <a:t>Co dalej?</a:t>
            </a:r>
          </a:p>
        </p:txBody>
      </p:sp>
    </p:spTree>
    <p:extLst>
      <p:ext uri="{BB962C8B-B14F-4D97-AF65-F5344CB8AC3E}">
        <p14:creationId xmlns:p14="http://schemas.microsoft.com/office/powerpoint/2010/main" val="70863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301581" y="508525"/>
            <a:ext cx="111967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3200" b="1" i="0" u="none" strike="noStrike" kern="0" cap="none" spc="0" normalizeH="0" baseline="0" noProof="0" dirty="0">
                <a:ln>
                  <a:noFill/>
                </a:ln>
                <a:solidFill>
                  <a:srgbClr val="FECE59"/>
                </a:solidFill>
                <a:effectLst/>
                <a:uLnTx/>
                <a:uFillTx/>
                <a:ea typeface="Arial Unicode MS" pitchFamily="34" charset="-128"/>
                <a:cs typeface="Arial"/>
              </a:rPr>
              <a:t>Kiedyś było inaczej</a:t>
            </a:r>
            <a:endParaRPr kumimoji="0" lang="en-US" sz="40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5" name="Rectangle 4">
            <a:extLst>
              <a:ext uri="{FF2B5EF4-FFF2-40B4-BE49-F238E27FC236}">
                <a16:creationId xmlns:a16="http://schemas.microsoft.com/office/drawing/2014/main" id="{7292A8AE-A64A-2246-9D0F-F7ADB800B8D4}"/>
              </a:ext>
            </a:extLst>
          </p:cNvPr>
          <p:cNvSpPr/>
          <p:nvPr/>
        </p:nvSpPr>
        <p:spPr>
          <a:xfrm>
            <a:off x="4572596" y="2668790"/>
            <a:ext cx="1194558" cy="1569660"/>
          </a:xfrm>
          <a:prstGeom prst="rect">
            <a:avLst/>
          </a:prstGeom>
        </p:spPr>
        <p:txBody>
          <a:bodyPr wrap="none">
            <a:spAutoFit/>
          </a:bodyPr>
          <a:lstStyle/>
          <a:p>
            <a:r>
              <a:rPr lang="pl-PL" sz="2400" b="1" kern="0" dirty="0">
                <a:solidFill>
                  <a:srgbClr val="FECE59"/>
                </a:solidFill>
                <a:ea typeface="Arial Unicode MS" pitchFamily="34" charset="-128"/>
                <a:cs typeface="Arial"/>
              </a:rPr>
              <a:t>Kiedyś</a:t>
            </a:r>
          </a:p>
          <a:p>
            <a:r>
              <a:rPr lang="pl-PL" sz="2400" b="1" kern="0" dirty="0">
                <a:ea typeface="Arial Unicode MS" pitchFamily="34" charset="-128"/>
                <a:cs typeface="Arial"/>
              </a:rPr>
              <a:t>XML</a:t>
            </a:r>
          </a:p>
          <a:p>
            <a:r>
              <a:rPr lang="pl-PL" sz="2400" b="1" kern="0" dirty="0">
                <a:ea typeface="Arial Unicode MS" pitchFamily="34" charset="-128"/>
                <a:cs typeface="Arial"/>
              </a:rPr>
              <a:t>SAOP </a:t>
            </a:r>
          </a:p>
          <a:p>
            <a:r>
              <a:rPr lang="pl-PL" sz="2400" b="1" kern="0" dirty="0">
                <a:ea typeface="Arial Unicode MS" pitchFamily="34" charset="-128"/>
                <a:cs typeface="Arial"/>
              </a:rPr>
              <a:t>SAML</a:t>
            </a:r>
          </a:p>
        </p:txBody>
      </p:sp>
      <p:sp>
        <p:nvSpPr>
          <p:cNvPr id="6" name="Rectangle 5">
            <a:extLst>
              <a:ext uri="{FF2B5EF4-FFF2-40B4-BE49-F238E27FC236}">
                <a16:creationId xmlns:a16="http://schemas.microsoft.com/office/drawing/2014/main" id="{5435B013-8978-E047-B666-DF99011A5C4F}"/>
              </a:ext>
            </a:extLst>
          </p:cNvPr>
          <p:cNvSpPr/>
          <p:nvPr/>
        </p:nvSpPr>
        <p:spPr>
          <a:xfrm>
            <a:off x="6097587" y="2644170"/>
            <a:ext cx="4421403" cy="1569660"/>
          </a:xfrm>
          <a:prstGeom prst="rect">
            <a:avLst/>
          </a:prstGeom>
        </p:spPr>
        <p:txBody>
          <a:bodyPr wrap="none">
            <a:spAutoFit/>
          </a:bodyPr>
          <a:lstStyle/>
          <a:p>
            <a:r>
              <a:rPr lang="pl-PL" sz="2400" b="1" kern="0" dirty="0">
                <a:solidFill>
                  <a:srgbClr val="FECE59"/>
                </a:solidFill>
                <a:ea typeface="Arial Unicode MS" pitchFamily="34" charset="-128"/>
                <a:cs typeface="Arial"/>
              </a:rPr>
              <a:t>Dziś</a:t>
            </a:r>
          </a:p>
          <a:p>
            <a:r>
              <a:rPr lang="pl-PL" sz="2400" b="1" kern="0" dirty="0">
                <a:ea typeface="Arial Unicode MS" pitchFamily="34" charset="-128"/>
                <a:cs typeface="Arial"/>
              </a:rPr>
              <a:t>JSON</a:t>
            </a:r>
          </a:p>
          <a:p>
            <a:r>
              <a:rPr lang="pl-PL" sz="2400" b="1" kern="0" dirty="0">
                <a:ea typeface="Arial Unicode MS" pitchFamily="34" charset="-128"/>
                <a:cs typeface="Arial"/>
              </a:rPr>
              <a:t>REST </a:t>
            </a:r>
          </a:p>
          <a:p>
            <a:r>
              <a:rPr lang="pl-PL" sz="2400" b="1" kern="0" dirty="0" err="1">
                <a:ea typeface="Arial Unicode MS" pitchFamily="34" charset="-128"/>
                <a:cs typeface="Arial"/>
              </a:rPr>
              <a:t>oAuth</a:t>
            </a:r>
            <a:r>
              <a:rPr lang="pl-PL" sz="2400" b="1" kern="0" dirty="0">
                <a:ea typeface="Arial Unicode MS" pitchFamily="34" charset="-128"/>
                <a:cs typeface="Arial"/>
              </a:rPr>
              <a:t> 2.0 &amp; Open ID </a:t>
            </a:r>
            <a:r>
              <a:rPr lang="pl-PL" sz="2400" b="1" kern="0" dirty="0" err="1">
                <a:ea typeface="Arial Unicode MS" pitchFamily="34" charset="-128"/>
                <a:cs typeface="Arial"/>
              </a:rPr>
              <a:t>connect</a:t>
            </a:r>
            <a:endParaRPr lang="pl-PL" sz="2400" b="1" kern="0" dirty="0">
              <a:ea typeface="Arial Unicode MS" pitchFamily="34" charset="-128"/>
              <a:cs typeface="Arial"/>
            </a:endParaRPr>
          </a:p>
        </p:txBody>
      </p:sp>
      <p:cxnSp>
        <p:nvCxnSpPr>
          <p:cNvPr id="8" name="Straight Connector 7">
            <a:extLst>
              <a:ext uri="{FF2B5EF4-FFF2-40B4-BE49-F238E27FC236}">
                <a16:creationId xmlns:a16="http://schemas.microsoft.com/office/drawing/2014/main" id="{C01EA988-BBB3-A14A-972B-3AB5574E5604}"/>
              </a:ext>
            </a:extLst>
          </p:cNvPr>
          <p:cNvCxnSpPr>
            <a:cxnSpLocks/>
          </p:cNvCxnSpPr>
          <p:nvPr/>
        </p:nvCxnSpPr>
        <p:spPr>
          <a:xfrm>
            <a:off x="5877298" y="2684693"/>
            <a:ext cx="0" cy="148861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1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3B928-F3D6-46F3-AE62-1B1780482F14}"/>
              </a:ext>
            </a:extLst>
          </p:cNvPr>
          <p:cNvSpPr txBox="1"/>
          <p:nvPr/>
        </p:nvSpPr>
        <p:spPr>
          <a:xfrm>
            <a:off x="301581" y="508525"/>
            <a:ext cx="111967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fontAlgn="base">
              <a:buClr>
                <a:srgbClr val="F0AB00"/>
              </a:buClr>
              <a:buSzPct val="80000"/>
              <a:defRPr/>
            </a:pPr>
            <a:r>
              <a:rPr kumimoji="0" lang="pl-PL" sz="3200" b="1" i="0" u="none" strike="noStrike" kern="0" cap="none" spc="0" normalizeH="0" baseline="0" noProof="0" dirty="0">
                <a:ln>
                  <a:noFill/>
                </a:ln>
                <a:solidFill>
                  <a:srgbClr val="FECE59"/>
                </a:solidFill>
                <a:effectLst/>
                <a:uLnTx/>
                <a:uFillTx/>
                <a:ea typeface="Arial Unicode MS" pitchFamily="34" charset="-128"/>
                <a:cs typeface="Arial"/>
              </a:rPr>
              <a:t>Słownictwo</a:t>
            </a:r>
            <a:endParaRPr kumimoji="0" lang="en-US" sz="4000" b="0" i="0" u="none" strike="noStrike" kern="0" cap="none" spc="0" normalizeH="0" baseline="0" noProof="0" dirty="0">
              <a:ln>
                <a:noFill/>
              </a:ln>
              <a:solidFill>
                <a:srgbClr val="FFFFFF"/>
              </a:solidFill>
              <a:effectLst/>
              <a:uLnTx/>
              <a:uFillTx/>
              <a:ea typeface="Arial Unicode MS" pitchFamily="34" charset="-128"/>
              <a:cs typeface="Arial"/>
            </a:endParaRPr>
          </a:p>
        </p:txBody>
      </p:sp>
      <p:sp>
        <p:nvSpPr>
          <p:cNvPr id="7" name="TextBox 6">
            <a:extLst>
              <a:ext uri="{FF2B5EF4-FFF2-40B4-BE49-F238E27FC236}">
                <a16:creationId xmlns:a16="http://schemas.microsoft.com/office/drawing/2014/main" id="{6BF2500D-F6AB-CE4F-94A5-672D435A3ECF}"/>
              </a:ext>
            </a:extLst>
          </p:cNvPr>
          <p:cNvSpPr txBox="1"/>
          <p:nvPr/>
        </p:nvSpPr>
        <p:spPr>
          <a:xfrm>
            <a:off x="21520" y="4034406"/>
            <a:ext cx="117568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fontAlgn="base">
              <a:buClr>
                <a:srgbClr val="F0AB00"/>
              </a:buClr>
              <a:buSzPct val="80000"/>
              <a:defRPr/>
            </a:pPr>
            <a:r>
              <a:rPr lang="en-US" sz="6000" kern="0" dirty="0" err="1">
                <a:solidFill>
                  <a:srgbClr val="FECE59"/>
                </a:solidFill>
                <a:ea typeface="Arial Unicode MS" pitchFamily="34" charset="-128"/>
                <a:cs typeface="Arial"/>
              </a:rPr>
              <a:t>Uwierzytelnienie</a:t>
            </a:r>
            <a:r>
              <a:rPr lang="en-US" sz="6000" kern="0" dirty="0">
                <a:ea typeface="Arial Unicode MS" pitchFamily="34" charset="-128"/>
                <a:cs typeface="Arial"/>
              </a:rPr>
              <a:t> vs </a:t>
            </a:r>
            <a:r>
              <a:rPr lang="en-US" sz="6000" kern="0" dirty="0" err="1">
                <a:solidFill>
                  <a:srgbClr val="FECE59"/>
                </a:solidFill>
                <a:ea typeface="Arial Unicode MS" pitchFamily="34" charset="-128"/>
                <a:cs typeface="Arial"/>
              </a:rPr>
              <a:t>Upoważnienie</a:t>
            </a:r>
            <a:endParaRPr lang="en-US" sz="6000" kern="0" dirty="0">
              <a:solidFill>
                <a:srgbClr val="FECE59"/>
              </a:solidFill>
              <a:ea typeface="Arial Unicode MS" pitchFamily="34" charset="-128"/>
              <a:cs typeface="Arial"/>
            </a:endParaRPr>
          </a:p>
        </p:txBody>
      </p:sp>
      <p:sp>
        <p:nvSpPr>
          <p:cNvPr id="9" name="TextBox 8">
            <a:extLst>
              <a:ext uri="{FF2B5EF4-FFF2-40B4-BE49-F238E27FC236}">
                <a16:creationId xmlns:a16="http://schemas.microsoft.com/office/drawing/2014/main" id="{279FDB4F-6C61-3041-8392-8928E364C1D7}"/>
              </a:ext>
            </a:extLst>
          </p:cNvPr>
          <p:cNvSpPr txBox="1"/>
          <p:nvPr/>
        </p:nvSpPr>
        <p:spPr>
          <a:xfrm>
            <a:off x="634841" y="3270041"/>
            <a:ext cx="1092549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400" fontAlgn="base">
              <a:buClr>
                <a:srgbClr val="F0AB00"/>
              </a:buClr>
              <a:buSzPct val="80000"/>
              <a:defRPr/>
            </a:pPr>
            <a:r>
              <a:rPr lang="en-US" sz="6000" kern="0" dirty="0">
                <a:solidFill>
                  <a:srgbClr val="FECE59"/>
                </a:solidFill>
                <a:ea typeface="Arial Unicode MS" pitchFamily="34" charset="-128"/>
                <a:cs typeface="Arial"/>
              </a:rPr>
              <a:t>Authentication</a:t>
            </a:r>
            <a:r>
              <a:rPr lang="en-US" sz="6000" kern="0" dirty="0">
                <a:ea typeface="Arial Unicode MS" pitchFamily="34" charset="-128"/>
                <a:cs typeface="Arial"/>
              </a:rPr>
              <a:t> vs </a:t>
            </a:r>
            <a:r>
              <a:rPr lang="en-US" sz="6000" kern="0" dirty="0">
                <a:solidFill>
                  <a:srgbClr val="FECE59"/>
                </a:solidFill>
                <a:ea typeface="Arial Unicode MS" pitchFamily="34" charset="-128"/>
                <a:cs typeface="Arial"/>
              </a:rPr>
              <a:t>Authorization</a:t>
            </a:r>
          </a:p>
        </p:txBody>
      </p:sp>
      <p:pic>
        <p:nvPicPr>
          <p:cNvPr id="10" name="Picture 9">
            <a:extLst>
              <a:ext uri="{FF2B5EF4-FFF2-40B4-BE49-F238E27FC236}">
                <a16:creationId xmlns:a16="http://schemas.microsoft.com/office/drawing/2014/main" id="{7AB8D697-3083-4D42-84FE-82978F2206C0}"/>
              </a:ext>
            </a:extLst>
          </p:cNvPr>
          <p:cNvPicPr>
            <a:picLocks noChangeAspect="1"/>
          </p:cNvPicPr>
          <p:nvPr/>
        </p:nvPicPr>
        <p:blipFill>
          <a:blip r:embed="rId3"/>
          <a:stretch>
            <a:fillRect/>
          </a:stretch>
        </p:blipFill>
        <p:spPr>
          <a:xfrm>
            <a:off x="2051979" y="1263386"/>
            <a:ext cx="2015357" cy="2015357"/>
          </a:xfrm>
          <a:prstGeom prst="rect">
            <a:avLst/>
          </a:prstGeom>
        </p:spPr>
      </p:pic>
      <p:pic>
        <p:nvPicPr>
          <p:cNvPr id="11" name="Picture 10">
            <a:extLst>
              <a:ext uri="{FF2B5EF4-FFF2-40B4-BE49-F238E27FC236}">
                <a16:creationId xmlns:a16="http://schemas.microsoft.com/office/drawing/2014/main" id="{7427D056-B66D-C245-9420-8150A8D63D89}"/>
              </a:ext>
            </a:extLst>
          </p:cNvPr>
          <p:cNvPicPr>
            <a:picLocks noChangeAspect="1"/>
          </p:cNvPicPr>
          <p:nvPr/>
        </p:nvPicPr>
        <p:blipFill>
          <a:blip r:embed="rId4"/>
          <a:stretch>
            <a:fillRect/>
          </a:stretch>
        </p:blipFill>
        <p:spPr>
          <a:xfrm>
            <a:off x="8127838" y="1379785"/>
            <a:ext cx="2015358" cy="2015358"/>
          </a:xfrm>
          <a:prstGeom prst="rect">
            <a:avLst/>
          </a:prstGeom>
        </p:spPr>
      </p:pic>
    </p:spTree>
    <p:extLst>
      <p:ext uri="{BB962C8B-B14F-4D97-AF65-F5344CB8AC3E}">
        <p14:creationId xmlns:p14="http://schemas.microsoft.com/office/powerpoint/2010/main" val="388650557"/>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1D6B4A17F84EF4C9E8B8C1D995315E6" ma:contentTypeVersion="6" ma:contentTypeDescription="Create a new document." ma:contentTypeScope="" ma:versionID="8b9b5ae47913f87f8d4244080e71e251">
  <xsd:schema xmlns:xsd="http://www.w3.org/2001/XMLSchema" xmlns:xs="http://www.w3.org/2001/XMLSchema" xmlns:p="http://schemas.microsoft.com/office/2006/metadata/properties" xmlns:ns2="1c33f700-f4fe-486e-95cc-5257600bd354" targetNamespace="http://schemas.microsoft.com/office/2006/metadata/properties" ma:root="true" ma:fieldsID="75efbc8ac91d6b7a4ab33eadf08026b5" ns2:_="">
    <xsd:import namespace="1c33f700-f4fe-486e-95cc-5257600bd3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33f700-f4fe-486e-95cc-5257600bd3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2.xml><?xml version="1.0" encoding="utf-8"?>
<ds:datastoreItem xmlns:ds="http://schemas.openxmlformats.org/officeDocument/2006/customXml" ds:itemID="{5FFFD7B6-402B-461F-8F53-C2E30D6984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33f700-f4fe-486e-95cc-5257600bd3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A34E2-B7AE-4E9D-91AF-F71B454E6E93}">
  <ds:schemaRefs>
    <ds:schemaRef ds:uri="http://schemas.microsoft.com/office/2006/documentManagement/types"/>
    <ds:schemaRef ds:uri="http://www.w3.org/XML/1998/namespace"/>
    <ds:schemaRef ds:uri="http://schemas.microsoft.com/office/2006/metadata/properties"/>
    <ds:schemaRef ds:uri="http://purl.org/dc/dcmitype/"/>
    <ds:schemaRef ds:uri="http://schemas.microsoft.com/office/infopath/2007/PartnerControls"/>
    <ds:schemaRef ds:uri="http://purl.org/dc/elements/1.1/"/>
    <ds:schemaRef ds:uri="http://purl.org/dc/terms/"/>
    <ds:schemaRef ds:uri="http://schemas.openxmlformats.org/package/2006/metadata/core-properties"/>
    <ds:schemaRef ds:uri="1c33f700-f4fe-486e-95cc-5257600bd354"/>
  </ds:schemaRefs>
</ds:datastoreItem>
</file>

<file path=docProps/app.xml><?xml version="1.0" encoding="utf-8"?>
<Properties xmlns="http://schemas.openxmlformats.org/officeDocument/2006/extended-properties" xmlns:vt="http://schemas.openxmlformats.org/officeDocument/2006/docPropsVTypes">
  <Template>SAP_2018_16x9_Black</Template>
  <TotalTime>6911</TotalTime>
  <Words>1621</Words>
  <Application>Microsoft Macintosh PowerPoint</Application>
  <PresentationFormat>Custom</PresentationFormat>
  <Paragraphs>452</Paragraphs>
  <Slides>60</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Courier New</vt:lpstr>
      <vt:lpstr>Symbol</vt:lpstr>
      <vt:lpstr>wingdings</vt:lpstr>
      <vt:lpstr>wingdings</vt:lpstr>
      <vt:lpstr>SAP 2018 16x9 black</vt:lpstr>
      <vt:lpstr>Getting started with oAuth 2.0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Miler, Tomasz</cp:lastModifiedBy>
  <cp:revision>47</cp:revision>
  <dcterms:created xsi:type="dcterms:W3CDTF">2018-11-02T14:18:54Z</dcterms:created>
  <dcterms:modified xsi:type="dcterms:W3CDTF">2019-10-30T20:54:39Z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0x01010041D6B4A17F84EF4C9E8B8C1D995315E6</vt:lpwstr>
  </property>
</Properties>
</file>